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40"/>
  </p:notesMasterIdLst>
  <p:sldIdLst>
    <p:sldId id="256" r:id="rId3"/>
    <p:sldId id="385" r:id="rId4"/>
    <p:sldId id="344" r:id="rId5"/>
    <p:sldId id="306" r:id="rId6"/>
    <p:sldId id="418" r:id="rId7"/>
    <p:sldId id="354" r:id="rId8"/>
    <p:sldId id="373" r:id="rId9"/>
    <p:sldId id="419" r:id="rId10"/>
    <p:sldId id="350" r:id="rId11"/>
    <p:sldId id="425" r:id="rId12"/>
    <p:sldId id="355" r:id="rId13"/>
    <p:sldId id="378" r:id="rId14"/>
    <p:sldId id="389" r:id="rId15"/>
    <p:sldId id="357" r:id="rId16"/>
    <p:sldId id="390" r:id="rId17"/>
    <p:sldId id="358" r:id="rId18"/>
    <p:sldId id="420" r:id="rId19"/>
    <p:sldId id="377" r:id="rId20"/>
    <p:sldId id="391" r:id="rId21"/>
    <p:sldId id="403" r:id="rId22"/>
    <p:sldId id="421" r:id="rId23"/>
    <p:sldId id="414" r:id="rId24"/>
    <p:sldId id="365" r:id="rId25"/>
    <p:sldId id="415" r:id="rId26"/>
    <p:sldId id="422" r:id="rId27"/>
    <p:sldId id="423" r:id="rId28"/>
    <p:sldId id="424" r:id="rId29"/>
    <p:sldId id="410" r:id="rId30"/>
    <p:sldId id="426" r:id="rId31"/>
    <p:sldId id="396" r:id="rId32"/>
    <p:sldId id="427" r:id="rId33"/>
    <p:sldId id="269" r:id="rId34"/>
    <p:sldId id="347" r:id="rId35"/>
    <p:sldId id="348" r:id="rId36"/>
    <p:sldId id="369" r:id="rId37"/>
    <p:sldId id="428" r:id="rId38"/>
    <p:sldId id="283" r:id="rId3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8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4B77"/>
    <a:srgbClr val="E3E34D"/>
    <a:srgbClr val="FFFF66"/>
    <a:srgbClr val="ABE848"/>
    <a:srgbClr val="685DF5"/>
    <a:srgbClr val="E72D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8" autoAdjust="0"/>
    <p:restoredTop sz="90702" autoAdjust="0"/>
  </p:normalViewPr>
  <p:slideViewPr>
    <p:cSldViewPr snapToGrid="0">
      <p:cViewPr>
        <p:scale>
          <a:sx n="49" d="100"/>
          <a:sy n="49" d="100"/>
        </p:scale>
        <p:origin x="1954" y="538"/>
      </p:cViewPr>
      <p:guideLst>
        <p:guide orient="horz" pos="1389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1" d="100"/>
          <a:sy n="51" d="100"/>
        </p:scale>
        <p:origin x="2034" y="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viewProps" Target="view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heme" Target="theme/theme1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35AFEC-B89B-4337-8F53-874D749CB335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9B5042-8355-42AB-8DAC-0D7D0E1E14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3372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u="sng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1E0BD-0F1B-42DE-8F0F-EB178CD9746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1037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5A304-A05E-4C6A-B8C2-08A9EA91715C}" type="datetime1">
              <a:rPr lang="en-GB" smtClean="0"/>
              <a:t>19/04/2026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Logo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1E0BD-0F1B-42DE-8F0F-EB178CD974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5837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24350-716D-4D41-A5AC-2CE103AA9057}" type="datetime1">
              <a:rPr lang="en-GB" smtClean="0"/>
              <a:t>19/04/2026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Logo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1E0BD-0F1B-42DE-8F0F-EB178CD974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8834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FF65A-5D14-41DA-B630-5A959BBCDE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FCC121-B893-40CE-BB8A-5F0C6EB861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553072-1C59-436C-A59E-FAF88494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72419-4376-4716-B5EF-BC90C92455DB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C3EC67-1937-4891-A03E-1DA4C06F7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2E7294-B5D7-49BC-836B-8FE3338A1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B6444-213F-406E-BB90-DDF669D57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1046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50802-E729-40F2-982B-E740CAB18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C8C1C3-F606-46E9-8BDD-465F27AE94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B4B33A-5E46-4708-987D-9C5B7F4A7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72419-4376-4716-B5EF-BC90C92455DB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BFFDD2-907C-4222-B9F1-174298A08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EE1D52-6EA3-4C1F-91E3-2BCD31D81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B6444-213F-406E-BB90-DDF669D57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91838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EDA40-68FC-473E-A409-30156A77F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BCAAC5-7AA1-4605-BA94-2128182747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8A7690-400E-43F7-A704-6DFA1F74D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72419-4376-4716-B5EF-BC90C92455DB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BBD497-E9A1-4F45-B58B-FDCEB222A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8123C2-1365-4C40-A328-22A31BF7C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B6444-213F-406E-BB90-DDF669D57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51850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CBEF4-EE63-42D8-8C89-8CF292B46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52FB01-0831-4616-ABFF-9F85695803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3D5B9A-9376-4680-AA7F-84F7F08CAB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4982FB-DEE0-4B07-BFA3-A801F980C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72419-4376-4716-B5EF-BC90C92455DB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B1A0B5-A56C-41EE-A96E-45398A1D0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E35687-E066-4AA1-AD06-B2C3A35A8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B6444-213F-406E-BB90-DDF669D57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12763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E36B6-11BB-476D-90E9-3C2C77233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EF379C-F7C8-44F6-9644-9DE0F7C9B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A9D3DD-FF07-4689-81F7-B0C9679F5C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CA5DDE-B409-437E-974C-6D2AD0DB48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456693-68F8-4B14-952B-2A531F1B83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FA4020-9C74-40AA-9F28-B7CE0D547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72419-4376-4716-B5EF-BC90C92455DB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A83D33-E844-46B1-86D0-35B8AD211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C8B33C-E411-4683-BF4D-D1AB69324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B6444-213F-406E-BB90-DDF669D57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7392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1C43F-B125-4388-93C5-3EC3C2F95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36C79B-FB35-40FF-9BA3-B5A69711E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72419-4376-4716-B5EF-BC90C92455DB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43755E-E4A3-4E09-B128-ADCDFAF26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816D55-947C-4BC1-9569-C4C324552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B6444-213F-406E-BB90-DDF669D57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02320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70F942-D11F-4504-ADDB-7FD25F9E5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72419-4376-4716-B5EF-BC90C92455DB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6174B4-7358-4EFA-8113-F9253C789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16C9CB-6470-4674-BA8F-38EB64151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B6444-213F-406E-BB90-DDF669D57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9414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65F84-C4E8-4031-BE87-BDD5A7B8B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4B2728-6BC0-4716-A91E-46AF0DFE8D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226A86-ADEA-4FE1-BEF5-490FAE2DCE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EF1815-06FE-428E-8458-B166FD01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72419-4376-4716-B5EF-BC90C92455DB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96B3AA-0DDF-4576-B395-D8D234B93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91EECD-577B-46CE-A2A6-5BBF0A83A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B6444-213F-406E-BB90-DDF669D57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4311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77209-9FD2-41FE-9C68-59503E80B845}" type="datetime1">
              <a:rPr lang="en-GB" smtClean="0"/>
              <a:t>19/04/2026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1E0BD-0F1B-42DE-8F0F-EB178CD974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58312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42E7C-F18C-4748-8834-E46CEDB47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8AE794-6DD0-4E39-9980-235CD71792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3F1BF1-C17E-4073-AA3D-1BF22CA603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4443FA-AAF1-4913-9FD6-76806B78F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72419-4376-4716-B5EF-BC90C92455DB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D6F384-7415-4622-9B4E-98B357BA4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A7CEC9-E42D-4F6A-A84F-441BC8774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B6444-213F-406E-BB90-DDF669D57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7549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161AA-E5F9-4BF6-A154-D429B3E86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EC514E-EE36-4FFB-A7A2-EDED2E72E8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8C0664-1E37-480A-A296-60DB30F2B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72419-4376-4716-B5EF-BC90C92455DB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CDF464-818A-4124-A498-52A8EBDBE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F9554E-23B0-4F9D-BADB-0F0A7D264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B6444-213F-406E-BB90-DDF669D57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23298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7EAE1FD-BF3B-4E08-92AD-CD6D1B5739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6F98A5-F614-47E8-A4DD-7CCD251AF6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78188A-00CD-4CB3-8D69-AED433839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72419-4376-4716-B5EF-BC90C92455DB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6685EB-7040-4FD2-B123-AABFC4BF7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2953C-7187-47CE-9003-6ED720B70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B6444-213F-406E-BB90-DDF669D57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5795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F7B46-1042-49D6-9A9F-B357EB94DCE1}" type="datetime1">
              <a:rPr lang="en-GB" smtClean="0"/>
              <a:t>19/04/2026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Logo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1E0BD-0F1B-42DE-8F0F-EB178CD974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1616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99184-B5F8-4FBA-8B3B-CE8D374102E1}" type="datetime1">
              <a:rPr lang="en-GB" smtClean="0"/>
              <a:t>19/04/2026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Logo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1E0BD-0F1B-42DE-8F0F-EB178CD974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8138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0C2B6-69F4-4284-B523-0BFA79A2DD47}" type="datetime1">
              <a:rPr lang="en-GB" smtClean="0"/>
              <a:t>19/04/2026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Logo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1E0BD-0F1B-42DE-8F0F-EB178CD974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5283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D8AA2-0CC5-4833-9337-764C886FFE79}" type="datetime1">
              <a:rPr lang="en-GB" smtClean="0"/>
              <a:t>19/04/2026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Logo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1E0BD-0F1B-42DE-8F0F-EB178CD974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375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1FCC8-61F6-453C-8ED7-6BC2093A65FF}" type="datetime1">
              <a:rPr lang="en-GB" smtClean="0"/>
              <a:t>19/04/2026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Logo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1E0BD-0F1B-42DE-8F0F-EB178CD974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9156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E42CF-571C-4407-86DA-7FD2957B0B18}" type="datetime1">
              <a:rPr lang="en-GB" smtClean="0"/>
              <a:t>19/04/2026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Logo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1E0BD-0F1B-42DE-8F0F-EB178CD974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054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A829E-B1AC-4ECF-8F56-AEDB0A98566D}" type="datetime1">
              <a:rPr lang="en-GB" smtClean="0"/>
              <a:t>19/04/2026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Logo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1E0BD-0F1B-42DE-8F0F-EB178CD974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6365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9EE8C-1E53-49D1-BB25-1CE36A14C0B9}" type="datetime1">
              <a:rPr lang="en-GB" smtClean="0"/>
              <a:t>19/04/2026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Logo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1E0BD-0F1B-42DE-8F0F-EB178CD974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146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6A64FB-0A06-4982-AD8F-872DB5250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1B18E4-4ABA-40EF-A653-E1EDF30E1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F00A46-365D-4EFD-B250-5DC15A327F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472419-4376-4716-B5EF-BC90C92455DB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110706-06C4-44D3-85E2-07405C4D8C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0FD70F-6126-4F3D-97CE-6FD355C50E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B6444-213F-406E-BB90-DDF669D579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2462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.jpeg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image" Target="../media/image16.png"/><Relationship Id="rId5" Type="http://schemas.openxmlformats.org/officeDocument/2006/relationships/image" Target="../media/image12.pn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2" Type="http://schemas.openxmlformats.org/officeDocument/2006/relationships/image" Target="../media/image20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0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70.png"/><Relationship Id="rId7" Type="http://schemas.openxmlformats.org/officeDocument/2006/relationships/image" Target="../media/image31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10" Type="http://schemas.openxmlformats.org/officeDocument/2006/relationships/image" Target="../media/image43.png"/><Relationship Id="rId4" Type="http://schemas.openxmlformats.org/officeDocument/2006/relationships/image" Target="../media/image37.png"/><Relationship Id="rId9" Type="http://schemas.openxmlformats.org/officeDocument/2006/relationships/image" Target="../media/image42.pn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2" Type="http://schemas.openxmlformats.org/officeDocument/2006/relationships/image" Target="../media/image3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10" Type="http://schemas.openxmlformats.org/officeDocument/2006/relationships/image" Target="../media/image43.png"/><Relationship Id="rId4" Type="http://schemas.openxmlformats.org/officeDocument/2006/relationships/image" Target="../media/image37.png"/><Relationship Id="rId9" Type="http://schemas.openxmlformats.org/officeDocument/2006/relationships/image" Target="../media/image42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6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.jpeg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image" Target="../media/image13.png"/><Relationship Id="rId5" Type="http://schemas.openxmlformats.org/officeDocument/2006/relationships/image" Target="../media/image90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D5689232-8D43-D2EA-A832-79B1AA796375}"/>
              </a:ext>
            </a:extLst>
          </p:cNvPr>
          <p:cNvSpPr/>
          <p:nvPr/>
        </p:nvSpPr>
        <p:spPr>
          <a:xfrm>
            <a:off x="1330404" y="638430"/>
            <a:ext cx="9531192" cy="3260993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2472813" y="1117063"/>
            <a:ext cx="7246374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600" b="1" dirty="0">
                <a:latin typeface="Arial" panose="020B0604020202020204" pitchFamily="34" charset="0"/>
                <a:cs typeface="Arial" panose="020B0604020202020204" pitchFamily="34" charset="0"/>
              </a:rPr>
              <a:t>Inequalities</a:t>
            </a:r>
            <a:endParaRPr lang="en-GB" sz="86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321151" y="5258063"/>
            <a:ext cx="1477616" cy="1381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6412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087989D-BCB7-19CB-4AB8-989FA72957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07F0F781-EE4E-5534-A27D-9C45F320F50B}"/>
              </a:ext>
            </a:extLst>
          </p:cNvPr>
          <p:cNvSpPr/>
          <p:nvPr/>
        </p:nvSpPr>
        <p:spPr>
          <a:xfrm>
            <a:off x="335789" y="791309"/>
            <a:ext cx="3600000" cy="5695951"/>
          </a:xfrm>
          <a:prstGeom prst="roundRect">
            <a:avLst>
              <a:gd name="adj" fmla="val 2993"/>
            </a:avLst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13B4A5-FF41-6B21-6D19-D71628C0BB35}"/>
              </a:ext>
            </a:extLst>
          </p:cNvPr>
          <p:cNvSpPr txBox="1"/>
          <p:nvPr/>
        </p:nvSpPr>
        <p:spPr>
          <a:xfrm>
            <a:off x="2224431" y="27615"/>
            <a:ext cx="77431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Arial Black" panose="020B0A04020102020204" pitchFamily="34" charset="0"/>
              </a:rPr>
              <a:t>True or False</a:t>
            </a:r>
            <a:endParaRPr lang="en-GB" sz="3200" dirty="0">
              <a:latin typeface="Arial Black" panose="020B0A04020102020204" pitchFamily="34" charset="0"/>
            </a:endParaRPr>
          </a:p>
        </p:txBody>
      </p: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F7973E4C-E2CF-38FE-29D9-1578DB9FF14E}"/>
              </a:ext>
            </a:extLst>
          </p:cNvPr>
          <p:cNvSpPr/>
          <p:nvPr/>
        </p:nvSpPr>
        <p:spPr>
          <a:xfrm>
            <a:off x="4439871" y="791309"/>
            <a:ext cx="3600000" cy="5695951"/>
          </a:xfrm>
          <a:prstGeom prst="roundRect">
            <a:avLst>
              <a:gd name="adj" fmla="val 2083"/>
            </a:avLst>
          </a:prstGeom>
          <a:solidFill>
            <a:schemeClr val="bg1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A45B943C-229C-CB1C-5769-9672D057F354}"/>
              </a:ext>
            </a:extLst>
          </p:cNvPr>
          <p:cNvSpPr txBox="1"/>
          <p:nvPr/>
        </p:nvSpPr>
        <p:spPr>
          <a:xfrm>
            <a:off x="469334" y="1085786"/>
            <a:ext cx="22631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True or false?</a:t>
            </a:r>
            <a:endParaRPr lang="en-GB" sz="2200" dirty="0"/>
          </a:p>
        </p:txBody>
      </p:sp>
      <p:sp>
        <p:nvSpPr>
          <p:cNvPr id="170" name="Rectangle: Rounded Corners 169">
            <a:extLst>
              <a:ext uri="{FF2B5EF4-FFF2-40B4-BE49-F238E27FC236}">
                <a16:creationId xmlns:a16="http://schemas.microsoft.com/office/drawing/2014/main" id="{110676BA-664B-CEFC-4538-2417A05BEF0A}"/>
              </a:ext>
            </a:extLst>
          </p:cNvPr>
          <p:cNvSpPr/>
          <p:nvPr/>
        </p:nvSpPr>
        <p:spPr>
          <a:xfrm>
            <a:off x="8543953" y="791309"/>
            <a:ext cx="3600000" cy="5695951"/>
          </a:xfrm>
          <a:prstGeom prst="roundRect">
            <a:avLst>
              <a:gd name="adj" fmla="val 3099"/>
            </a:avLst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A8B254B3-E9D2-E2EC-D5E9-E4BC028240DC}"/>
              </a:ext>
            </a:extLst>
          </p:cNvPr>
          <p:cNvSpPr txBox="1"/>
          <p:nvPr/>
        </p:nvSpPr>
        <p:spPr>
          <a:xfrm>
            <a:off x="8707649" y="1085786"/>
            <a:ext cx="218301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True or false?</a:t>
            </a:r>
            <a:endParaRPr lang="en-GB" sz="22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4BB3AC3-D136-0916-E227-16B7B0E60DB4}"/>
              </a:ext>
            </a:extLst>
          </p:cNvPr>
          <p:cNvSpPr txBox="1"/>
          <p:nvPr/>
        </p:nvSpPr>
        <p:spPr>
          <a:xfrm>
            <a:off x="469334" y="2616251"/>
            <a:ext cx="5741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2.</a:t>
            </a:r>
            <a:endParaRPr lang="en-GB" sz="22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B6DA0D5-62BE-B951-9D7D-DFABFFF06378}"/>
              </a:ext>
            </a:extLst>
          </p:cNvPr>
          <p:cNvSpPr txBox="1"/>
          <p:nvPr/>
        </p:nvSpPr>
        <p:spPr>
          <a:xfrm>
            <a:off x="469334" y="3430768"/>
            <a:ext cx="5741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3.</a:t>
            </a:r>
            <a:endParaRPr lang="en-GB" sz="22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A5A3879-8EBA-C9C4-8BB4-B4F4A3FD654C}"/>
              </a:ext>
            </a:extLst>
          </p:cNvPr>
          <p:cNvSpPr txBox="1"/>
          <p:nvPr/>
        </p:nvSpPr>
        <p:spPr>
          <a:xfrm>
            <a:off x="469334" y="4245285"/>
            <a:ext cx="5741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4.</a:t>
            </a:r>
            <a:endParaRPr lang="en-GB" sz="22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318281A-0C47-25E8-B60E-EBA80F3BB95C}"/>
              </a:ext>
            </a:extLst>
          </p:cNvPr>
          <p:cNvSpPr txBox="1"/>
          <p:nvPr/>
        </p:nvSpPr>
        <p:spPr>
          <a:xfrm>
            <a:off x="469334" y="5059802"/>
            <a:ext cx="5741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5.</a:t>
            </a:r>
            <a:endParaRPr lang="en-GB" sz="22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21920E2-5F13-79B6-F436-A960003534A0}"/>
              </a:ext>
            </a:extLst>
          </p:cNvPr>
          <p:cNvSpPr txBox="1"/>
          <p:nvPr/>
        </p:nvSpPr>
        <p:spPr>
          <a:xfrm>
            <a:off x="469334" y="1801734"/>
            <a:ext cx="5741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1.</a:t>
            </a:r>
            <a:endParaRPr lang="en-GB" sz="22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5BBE9DE-4AA8-1359-203F-7F5BE510B2E4}"/>
              </a:ext>
            </a:extLst>
          </p:cNvPr>
          <p:cNvSpPr txBox="1"/>
          <p:nvPr/>
        </p:nvSpPr>
        <p:spPr>
          <a:xfrm>
            <a:off x="469334" y="5874321"/>
            <a:ext cx="5741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6.</a:t>
            </a:r>
            <a:endParaRPr lang="en-GB" sz="22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8673261-A140-7EC6-DC95-2E63EA47D7DA}"/>
              </a:ext>
            </a:extLst>
          </p:cNvPr>
          <p:cNvSpPr txBox="1"/>
          <p:nvPr/>
        </p:nvSpPr>
        <p:spPr>
          <a:xfrm>
            <a:off x="1138960" y="1801734"/>
            <a:ext cx="13937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5  &gt;  2</a:t>
            </a:r>
            <a:endParaRPr lang="en-GB" sz="22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6FB1391-153E-D705-39C5-D4BC8625F8A1}"/>
              </a:ext>
            </a:extLst>
          </p:cNvPr>
          <p:cNvSpPr txBox="1"/>
          <p:nvPr/>
        </p:nvSpPr>
        <p:spPr>
          <a:xfrm>
            <a:off x="1138960" y="4245285"/>
            <a:ext cx="187924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-1  &lt;  - 2</a:t>
            </a:r>
            <a:endParaRPr lang="en-GB" sz="22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1105417-F0B6-E644-479C-73B328E9C826}"/>
              </a:ext>
            </a:extLst>
          </p:cNvPr>
          <p:cNvSpPr txBox="1"/>
          <p:nvPr/>
        </p:nvSpPr>
        <p:spPr>
          <a:xfrm>
            <a:off x="1138960" y="2616251"/>
            <a:ext cx="15223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6  </a:t>
            </a:r>
            <a:r>
              <a:rPr lang="en-US" sz="2200" dirty="0">
                <a:sym typeface="Symbol" panose="05050102010706020507" pitchFamily="18" charset="2"/>
              </a:rPr>
              <a:t> </a:t>
            </a:r>
            <a:r>
              <a:rPr lang="en-US" sz="2200" dirty="0"/>
              <a:t> 4</a:t>
            </a:r>
            <a:endParaRPr lang="en-GB" sz="22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A88C3AA-1AE2-4156-CCC4-4957EACEA34E}"/>
              </a:ext>
            </a:extLst>
          </p:cNvPr>
          <p:cNvSpPr txBox="1"/>
          <p:nvPr/>
        </p:nvSpPr>
        <p:spPr>
          <a:xfrm>
            <a:off x="1138960" y="3429333"/>
            <a:ext cx="15223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6  </a:t>
            </a:r>
            <a:r>
              <a:rPr lang="en-US" sz="2200" dirty="0">
                <a:sym typeface="Symbol" panose="05050102010706020507" pitchFamily="18" charset="2"/>
              </a:rPr>
              <a:t> </a:t>
            </a:r>
            <a:r>
              <a:rPr lang="en-US" sz="2200" dirty="0"/>
              <a:t> 6</a:t>
            </a:r>
            <a:endParaRPr lang="en-GB" sz="22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D96C74D-687F-FBFB-0C3F-9AB0B9AAF623}"/>
              </a:ext>
            </a:extLst>
          </p:cNvPr>
          <p:cNvSpPr txBox="1"/>
          <p:nvPr/>
        </p:nvSpPr>
        <p:spPr>
          <a:xfrm>
            <a:off x="1138960" y="5059802"/>
            <a:ext cx="172333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- 4   </a:t>
            </a:r>
            <a:r>
              <a:rPr lang="en-US" sz="2200" dirty="0">
                <a:sym typeface="Symbol" panose="05050102010706020507" pitchFamily="18" charset="2"/>
              </a:rPr>
              <a:t> </a:t>
            </a:r>
            <a:r>
              <a:rPr lang="en-US" sz="2200" dirty="0"/>
              <a:t> - 7</a:t>
            </a:r>
            <a:endParaRPr lang="en-GB" sz="22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9738A60-2E9E-3CE6-B3D9-04BB62EB0439}"/>
              </a:ext>
            </a:extLst>
          </p:cNvPr>
          <p:cNvSpPr txBox="1"/>
          <p:nvPr/>
        </p:nvSpPr>
        <p:spPr>
          <a:xfrm>
            <a:off x="1138960" y="5871939"/>
            <a:ext cx="152442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- 3   </a:t>
            </a:r>
            <a:r>
              <a:rPr lang="en-US" sz="2200" dirty="0">
                <a:sym typeface="Symbol" panose="05050102010706020507" pitchFamily="18" charset="2"/>
              </a:rPr>
              <a:t> </a:t>
            </a:r>
            <a:r>
              <a:rPr lang="en-US" sz="2200" dirty="0"/>
              <a:t> - 1  </a:t>
            </a:r>
            <a:endParaRPr lang="en-GB" sz="22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1ECB51A-A84B-F582-E32F-35690B10F352}"/>
              </a:ext>
            </a:extLst>
          </p:cNvPr>
          <p:cNvSpPr txBox="1"/>
          <p:nvPr/>
        </p:nvSpPr>
        <p:spPr>
          <a:xfrm>
            <a:off x="4550205" y="2612382"/>
            <a:ext cx="5741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2.</a:t>
            </a:r>
            <a:endParaRPr lang="en-GB" sz="22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A1BA3C5-1C7E-0835-A573-F6C93E6D7FA6}"/>
              </a:ext>
            </a:extLst>
          </p:cNvPr>
          <p:cNvSpPr txBox="1"/>
          <p:nvPr/>
        </p:nvSpPr>
        <p:spPr>
          <a:xfrm>
            <a:off x="4550205" y="3423030"/>
            <a:ext cx="5741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3.</a:t>
            </a:r>
            <a:endParaRPr lang="en-GB" sz="22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3F6AEFF8-37C6-BEBC-B359-20775EB385EB}"/>
              </a:ext>
            </a:extLst>
          </p:cNvPr>
          <p:cNvSpPr txBox="1"/>
          <p:nvPr/>
        </p:nvSpPr>
        <p:spPr>
          <a:xfrm>
            <a:off x="4550204" y="4241416"/>
            <a:ext cx="5741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4.</a:t>
            </a:r>
            <a:endParaRPr lang="en-GB" sz="2200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2B7338E-B92D-8547-F9B9-3630262EC12D}"/>
              </a:ext>
            </a:extLst>
          </p:cNvPr>
          <p:cNvSpPr txBox="1"/>
          <p:nvPr/>
        </p:nvSpPr>
        <p:spPr>
          <a:xfrm>
            <a:off x="4550205" y="5059802"/>
            <a:ext cx="5741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5.</a:t>
            </a:r>
            <a:endParaRPr lang="en-GB" sz="2200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15FC4BA-A50D-11F9-CD31-18B759A06791}"/>
              </a:ext>
            </a:extLst>
          </p:cNvPr>
          <p:cNvSpPr txBox="1"/>
          <p:nvPr/>
        </p:nvSpPr>
        <p:spPr>
          <a:xfrm>
            <a:off x="4550206" y="1801734"/>
            <a:ext cx="5741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1.</a:t>
            </a:r>
            <a:endParaRPr lang="en-GB" sz="22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FDFF8D2-FA42-E375-43ED-AE32834B25B1}"/>
              </a:ext>
            </a:extLst>
          </p:cNvPr>
          <p:cNvSpPr txBox="1"/>
          <p:nvPr/>
        </p:nvSpPr>
        <p:spPr>
          <a:xfrm>
            <a:off x="5168248" y="1801734"/>
            <a:ext cx="234404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0.6   &gt;   0.21</a:t>
            </a:r>
            <a:endParaRPr lang="en-GB" sz="2200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D8E2A46-3D86-F855-58EB-AFEBFF54770A}"/>
              </a:ext>
            </a:extLst>
          </p:cNvPr>
          <p:cNvSpPr txBox="1"/>
          <p:nvPr/>
        </p:nvSpPr>
        <p:spPr>
          <a:xfrm>
            <a:off x="5168248" y="2616251"/>
            <a:ext cx="234404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- 5   &lt;   - 7</a:t>
            </a:r>
            <a:endParaRPr lang="en-GB" sz="22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3E6CAA1E-C3DD-5F41-AF0E-964330BF42B1}"/>
              </a:ext>
            </a:extLst>
          </p:cNvPr>
          <p:cNvSpPr txBox="1"/>
          <p:nvPr/>
        </p:nvSpPr>
        <p:spPr>
          <a:xfrm>
            <a:off x="4550204" y="1111856"/>
            <a:ext cx="23769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True or false?</a:t>
            </a:r>
            <a:endParaRPr lang="en-GB" sz="2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F06FB8E5-449F-D870-FD5F-437747F9FE5C}"/>
                  </a:ext>
                </a:extLst>
              </p:cNvPr>
              <p:cNvSpPr txBox="1"/>
              <p:nvPr/>
            </p:nvSpPr>
            <p:spPr>
              <a:xfrm>
                <a:off x="5209331" y="3328175"/>
                <a:ext cx="1377508" cy="63607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2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GB" sz="2200" b="0" i="1" smtClean="0">
                          <a:latin typeface="Cambria Math" panose="02040503050406030204" pitchFamily="18" charset="0"/>
                        </a:rPr>
                        <m:t>  &lt;   </m:t>
                      </m:r>
                      <m:f>
                        <m:fPr>
                          <m:ctrlPr>
                            <a:rPr lang="en-GB" sz="2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2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22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F06FB8E5-449F-D870-FD5F-437747F9FE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9331" y="3328175"/>
                <a:ext cx="1377508" cy="636072"/>
              </a:xfrm>
              <a:prstGeom prst="rect">
                <a:avLst/>
              </a:prstGeom>
              <a:blipFill>
                <a:blip r:embed="rId4"/>
                <a:stretch>
                  <a:fillRect l="-44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7D4C9896-AA22-B1B1-E1E9-CBEE3D75C7B9}"/>
                  </a:ext>
                </a:extLst>
              </p:cNvPr>
              <p:cNvSpPr txBox="1"/>
              <p:nvPr/>
            </p:nvSpPr>
            <p:spPr>
              <a:xfrm>
                <a:off x="5175190" y="4085948"/>
                <a:ext cx="2681825" cy="7036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/>
                  <a:t>0.8    </a:t>
                </a:r>
                <a:r>
                  <a:rPr lang="en-US" sz="2200" dirty="0">
                    <a:sym typeface="Symbol" panose="05050102010706020507" pitchFamily="18" charset="2"/>
                  </a:rPr>
                  <a:t>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num>
                      <m:den>
                        <m:r>
                          <a:rPr lang="en-GB" sz="28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2800" dirty="0"/>
                  <a:t> </a:t>
                </a:r>
                <a:endParaRPr lang="en-GB" sz="2200" dirty="0"/>
              </a:p>
            </p:txBody>
          </p:sp>
        </mc:Choice>
        <mc:Fallback xmlns="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7D4C9896-AA22-B1B1-E1E9-CBEE3D75C7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5190" y="4085948"/>
                <a:ext cx="2681825" cy="703654"/>
              </a:xfrm>
              <a:prstGeom prst="rect">
                <a:avLst/>
              </a:prstGeom>
              <a:blipFill>
                <a:blip r:embed="rId5"/>
                <a:stretch>
                  <a:fillRect l="-2955" b="-86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TextBox 54">
            <a:extLst>
              <a:ext uri="{FF2B5EF4-FFF2-40B4-BE49-F238E27FC236}">
                <a16:creationId xmlns:a16="http://schemas.microsoft.com/office/drawing/2014/main" id="{E12AADEF-6070-EBDF-7713-33B2ED46CE6E}"/>
              </a:ext>
            </a:extLst>
          </p:cNvPr>
          <p:cNvSpPr txBox="1"/>
          <p:nvPr/>
        </p:nvSpPr>
        <p:spPr>
          <a:xfrm>
            <a:off x="5167721" y="5067450"/>
            <a:ext cx="21076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3</a:t>
            </a:r>
            <a:r>
              <a:rPr lang="en-US" sz="2200" baseline="30000" dirty="0"/>
              <a:t>2 </a:t>
            </a:r>
            <a:r>
              <a:rPr lang="en-US" sz="2200" dirty="0"/>
              <a:t>  </a:t>
            </a:r>
            <a:r>
              <a:rPr lang="en-US" sz="2200" dirty="0">
                <a:sym typeface="Symbol" panose="05050102010706020507" pitchFamily="18" charset="2"/>
              </a:rPr>
              <a:t> </a:t>
            </a:r>
            <a:r>
              <a:rPr lang="en-US" sz="2200" dirty="0"/>
              <a:t>  2</a:t>
            </a:r>
            <a:r>
              <a:rPr lang="en-US" sz="2200" baseline="30000" dirty="0"/>
              <a:t>3</a:t>
            </a:r>
            <a:endParaRPr lang="en-GB" sz="2200" baseline="30000"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7FD67951-8242-C6B4-2BC0-EDA30E6203F0}"/>
              </a:ext>
            </a:extLst>
          </p:cNvPr>
          <p:cNvSpPr txBox="1"/>
          <p:nvPr/>
        </p:nvSpPr>
        <p:spPr>
          <a:xfrm>
            <a:off x="8707650" y="2653319"/>
            <a:ext cx="5741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2.</a:t>
            </a:r>
            <a:endParaRPr lang="en-GB" sz="2200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546138A-371D-61E3-8FA4-34B1F73606ED}"/>
              </a:ext>
            </a:extLst>
          </p:cNvPr>
          <p:cNvSpPr txBox="1"/>
          <p:nvPr/>
        </p:nvSpPr>
        <p:spPr>
          <a:xfrm>
            <a:off x="8707650" y="3565037"/>
            <a:ext cx="5741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3.</a:t>
            </a:r>
            <a:endParaRPr lang="en-GB" sz="2200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9854DBC-DB71-11C0-C1E4-087F3849B33E}"/>
              </a:ext>
            </a:extLst>
          </p:cNvPr>
          <p:cNvSpPr txBox="1"/>
          <p:nvPr/>
        </p:nvSpPr>
        <p:spPr>
          <a:xfrm>
            <a:off x="8707650" y="4509029"/>
            <a:ext cx="5741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4.</a:t>
            </a:r>
            <a:endParaRPr lang="en-GB" sz="2200" dirty="0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DD2C6738-4F9A-230A-C3CE-24644C4E0F68}"/>
              </a:ext>
            </a:extLst>
          </p:cNvPr>
          <p:cNvSpPr txBox="1"/>
          <p:nvPr/>
        </p:nvSpPr>
        <p:spPr>
          <a:xfrm>
            <a:off x="8707650" y="1741601"/>
            <a:ext cx="5741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1.</a:t>
            </a:r>
            <a:endParaRPr lang="en-GB" sz="2200" dirty="0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C1F7C8E6-E859-9FD2-1A6C-CC66B5AFEB0F}"/>
              </a:ext>
            </a:extLst>
          </p:cNvPr>
          <p:cNvSpPr txBox="1"/>
          <p:nvPr/>
        </p:nvSpPr>
        <p:spPr>
          <a:xfrm>
            <a:off x="9281808" y="2645596"/>
            <a:ext cx="21054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0.1</a:t>
            </a:r>
            <a:r>
              <a:rPr lang="en-US" sz="2200" baseline="30000" dirty="0"/>
              <a:t>2</a:t>
            </a:r>
            <a:r>
              <a:rPr lang="en-US" sz="2200" dirty="0"/>
              <a:t>   &lt;   0.1</a:t>
            </a:r>
            <a:endParaRPr lang="en-GB" sz="2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07E378D5-A8A7-CF48-5804-07E8AD5BB4B7}"/>
                  </a:ext>
                </a:extLst>
              </p:cNvPr>
              <p:cNvSpPr txBox="1"/>
              <p:nvPr/>
            </p:nvSpPr>
            <p:spPr>
              <a:xfrm>
                <a:off x="9170387" y="3450146"/>
                <a:ext cx="1297057" cy="64293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2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GB" sz="22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n-GB" sz="2200" b="0" i="1" smtClean="0">
                          <a:latin typeface="Cambria Math" panose="02040503050406030204" pitchFamily="18" charset="0"/>
                        </a:rPr>
                        <m:t>  &lt;  </m:t>
                      </m:r>
                      <m:f>
                        <m:fPr>
                          <m:ctrlPr>
                            <a:rPr lang="en-GB" sz="2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2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GB" sz="22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2200" dirty="0"/>
              </a:p>
            </p:txBody>
          </p:sp>
        </mc:Choice>
        <mc:Fallback xmlns="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07E378D5-A8A7-CF48-5804-07E8AD5BB4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70387" y="3450146"/>
                <a:ext cx="1297057" cy="64293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73278AE-FD68-6342-63D7-A243041FDFF7}"/>
                  </a:ext>
                </a:extLst>
              </p:cNvPr>
              <p:cNvSpPr txBox="1"/>
              <p:nvPr/>
            </p:nvSpPr>
            <p:spPr>
              <a:xfrm>
                <a:off x="9314792" y="1653842"/>
                <a:ext cx="1788681" cy="63600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2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sz="2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GB" sz="2200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en-GB" sz="2200" b="0" i="1" smtClean="0">
                          <a:latin typeface="Cambria Math" panose="02040503050406030204" pitchFamily="18" charset="0"/>
                        </a:rPr>
                        <m:t>   </m:t>
                      </m:r>
                      <m:f>
                        <m:fPr>
                          <m:ctrlPr>
                            <a:rPr lang="en-GB" sz="2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22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73278AE-FD68-6342-63D7-A243041FDF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14792" y="1653842"/>
                <a:ext cx="1788681" cy="63600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B775FBB-13B7-D7F4-3EF5-689BFA828087}"/>
                  </a:ext>
                </a:extLst>
              </p:cNvPr>
              <p:cNvSpPr txBox="1"/>
              <p:nvPr/>
            </p:nvSpPr>
            <p:spPr>
              <a:xfrm>
                <a:off x="9296220" y="4374194"/>
                <a:ext cx="2076659" cy="63600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200" b="0" i="1" smtClean="0">
                          <a:latin typeface="Cambria Math" panose="02040503050406030204" pitchFamily="18" charset="0"/>
                        </a:rPr>
                        <m:t>3</m:t>
                      </m:r>
                      <m:f>
                        <m:fPr>
                          <m:ctrlPr>
                            <a:rPr lang="en-GB" sz="2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GB" sz="2200" b="0" i="1" smtClean="0">
                          <a:latin typeface="Cambria Math" panose="02040503050406030204" pitchFamily="18" charset="0"/>
                        </a:rPr>
                        <m:t>   &gt;  </m:t>
                      </m:r>
                      <m:rad>
                        <m:radPr>
                          <m:degHide m:val="on"/>
                          <m:ctrlPr>
                            <a:rPr lang="en-GB" sz="22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2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</m:rad>
                    </m:oMath>
                  </m:oMathPara>
                </a14:m>
                <a:endParaRPr lang="en-GB" sz="22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B775FBB-13B7-D7F4-3EF5-689BFA8280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96220" y="4374194"/>
                <a:ext cx="2076659" cy="63600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Box 45">
            <a:extLst>
              <a:ext uri="{FF2B5EF4-FFF2-40B4-BE49-F238E27FC236}">
                <a16:creationId xmlns:a16="http://schemas.microsoft.com/office/drawing/2014/main" id="{302096BE-6A4D-7FBA-092D-8635136069D6}"/>
              </a:ext>
            </a:extLst>
          </p:cNvPr>
          <p:cNvSpPr txBox="1"/>
          <p:nvPr/>
        </p:nvSpPr>
        <p:spPr>
          <a:xfrm>
            <a:off x="2495881" y="5873312"/>
            <a:ext cx="97780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True</a:t>
            </a:r>
            <a:endParaRPr lang="en-GB" sz="2200" b="1" dirty="0">
              <a:solidFill>
                <a:srgbClr val="FF0000"/>
              </a:solidFill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F2FE944-6E3F-DD09-AD81-D798A11640CE}"/>
              </a:ext>
            </a:extLst>
          </p:cNvPr>
          <p:cNvSpPr txBox="1"/>
          <p:nvPr/>
        </p:nvSpPr>
        <p:spPr>
          <a:xfrm>
            <a:off x="2383490" y="3423029"/>
            <a:ext cx="97780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True</a:t>
            </a:r>
            <a:endParaRPr lang="en-GB" sz="2200" b="1" dirty="0">
              <a:solidFill>
                <a:srgbClr val="FF0000"/>
              </a:solidFill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432D29B-6CA3-279E-CC60-3192DB2037E2}"/>
              </a:ext>
            </a:extLst>
          </p:cNvPr>
          <p:cNvSpPr txBox="1"/>
          <p:nvPr/>
        </p:nvSpPr>
        <p:spPr>
          <a:xfrm>
            <a:off x="2295853" y="2619403"/>
            <a:ext cx="97780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True</a:t>
            </a:r>
            <a:endParaRPr lang="en-GB" sz="2200" b="1" dirty="0">
              <a:solidFill>
                <a:srgbClr val="FF0000"/>
              </a:solidFill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5E4BC57F-8222-3B68-C938-016C20A9E5D1}"/>
              </a:ext>
            </a:extLst>
          </p:cNvPr>
          <p:cNvSpPr txBox="1"/>
          <p:nvPr/>
        </p:nvSpPr>
        <p:spPr>
          <a:xfrm>
            <a:off x="2261007" y="1814914"/>
            <a:ext cx="97780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True</a:t>
            </a:r>
            <a:endParaRPr lang="en-GB" sz="2200" b="1" dirty="0">
              <a:solidFill>
                <a:srgbClr val="FF0000"/>
              </a:solidFill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376F0531-ACB2-FBDD-66EF-F903A1D9B7AB}"/>
              </a:ext>
            </a:extLst>
          </p:cNvPr>
          <p:cNvSpPr txBox="1"/>
          <p:nvPr/>
        </p:nvSpPr>
        <p:spPr>
          <a:xfrm>
            <a:off x="2615303" y="5067450"/>
            <a:ext cx="97780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False</a:t>
            </a:r>
            <a:endParaRPr lang="en-GB" sz="2200" b="1" dirty="0">
              <a:solidFill>
                <a:srgbClr val="FF0000"/>
              </a:solidFill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8DB9DA2B-2082-64B7-C512-C345C54D6965}"/>
              </a:ext>
            </a:extLst>
          </p:cNvPr>
          <p:cNvSpPr txBox="1"/>
          <p:nvPr/>
        </p:nvSpPr>
        <p:spPr>
          <a:xfrm>
            <a:off x="2501508" y="4252933"/>
            <a:ext cx="97780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False</a:t>
            </a:r>
            <a:endParaRPr lang="en-GB" sz="2200" b="1" dirty="0">
              <a:solidFill>
                <a:srgbClr val="FF0000"/>
              </a:solidFill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6AD75AF4-A84F-D666-1C61-CD761BDB1916}"/>
              </a:ext>
            </a:extLst>
          </p:cNvPr>
          <p:cNvSpPr txBox="1"/>
          <p:nvPr/>
        </p:nvSpPr>
        <p:spPr>
          <a:xfrm>
            <a:off x="6743296" y="4259643"/>
            <a:ext cx="97780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True</a:t>
            </a:r>
            <a:endParaRPr lang="en-GB" sz="2200" b="1" dirty="0">
              <a:solidFill>
                <a:srgbClr val="FF0000"/>
              </a:solidFill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72278DC8-CCE7-FC8A-8CA0-36CF5D72036A}"/>
              </a:ext>
            </a:extLst>
          </p:cNvPr>
          <p:cNvSpPr txBox="1"/>
          <p:nvPr/>
        </p:nvSpPr>
        <p:spPr>
          <a:xfrm>
            <a:off x="6904697" y="1814914"/>
            <a:ext cx="97780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True</a:t>
            </a:r>
            <a:endParaRPr lang="en-GB" sz="2200" b="1" dirty="0">
              <a:solidFill>
                <a:srgbClr val="FF0000"/>
              </a:solidFill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B411F003-DF4D-2466-37B4-493F59584ED4}"/>
              </a:ext>
            </a:extLst>
          </p:cNvPr>
          <p:cNvSpPr txBox="1"/>
          <p:nvPr/>
        </p:nvSpPr>
        <p:spPr>
          <a:xfrm>
            <a:off x="6721021" y="5059801"/>
            <a:ext cx="97780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False</a:t>
            </a:r>
            <a:endParaRPr lang="en-GB" sz="2200" b="1" dirty="0">
              <a:solidFill>
                <a:srgbClr val="FF0000"/>
              </a:solidFill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F800D624-0190-87D8-FA1D-D1A063C269BE}"/>
              </a:ext>
            </a:extLst>
          </p:cNvPr>
          <p:cNvSpPr txBox="1"/>
          <p:nvPr/>
        </p:nvSpPr>
        <p:spPr>
          <a:xfrm>
            <a:off x="6666121" y="3465923"/>
            <a:ext cx="97780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False</a:t>
            </a:r>
            <a:endParaRPr lang="en-GB" sz="2200" b="1" dirty="0">
              <a:solidFill>
                <a:srgbClr val="FF0000"/>
              </a:solidFill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08770476-8503-C641-B796-B868E3E16E1F}"/>
              </a:ext>
            </a:extLst>
          </p:cNvPr>
          <p:cNvSpPr txBox="1"/>
          <p:nvPr/>
        </p:nvSpPr>
        <p:spPr>
          <a:xfrm>
            <a:off x="6666121" y="2625968"/>
            <a:ext cx="97780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False</a:t>
            </a:r>
            <a:endParaRPr lang="en-GB" sz="2200" b="1" dirty="0">
              <a:solidFill>
                <a:srgbClr val="FF0000"/>
              </a:solidFill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5A261031-7A50-D21E-9657-7DD7E98C3339}"/>
              </a:ext>
            </a:extLst>
          </p:cNvPr>
          <p:cNvSpPr txBox="1"/>
          <p:nvPr/>
        </p:nvSpPr>
        <p:spPr>
          <a:xfrm>
            <a:off x="10504020" y="3599135"/>
            <a:ext cx="97780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True</a:t>
            </a:r>
            <a:endParaRPr lang="en-GB" sz="2200" b="1" dirty="0">
              <a:solidFill>
                <a:srgbClr val="FF0000"/>
              </a:solidFill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685E9F84-9CE3-F1A8-6635-191019466C8D}"/>
              </a:ext>
            </a:extLst>
          </p:cNvPr>
          <p:cNvSpPr txBox="1"/>
          <p:nvPr/>
        </p:nvSpPr>
        <p:spPr>
          <a:xfrm>
            <a:off x="10934965" y="2637873"/>
            <a:ext cx="97780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True</a:t>
            </a:r>
            <a:endParaRPr lang="en-GB" sz="2200" b="1" dirty="0">
              <a:solidFill>
                <a:srgbClr val="FF0000"/>
              </a:solidFill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300CBBAB-2490-25CE-4C98-6DBCF38A31D0}"/>
              </a:ext>
            </a:extLst>
          </p:cNvPr>
          <p:cNvSpPr txBox="1"/>
          <p:nvPr/>
        </p:nvSpPr>
        <p:spPr>
          <a:xfrm>
            <a:off x="10829518" y="1736229"/>
            <a:ext cx="97780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False</a:t>
            </a:r>
            <a:endParaRPr lang="en-GB" sz="2200" b="1" dirty="0">
              <a:solidFill>
                <a:srgbClr val="FF0000"/>
              </a:solidFill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66398CE2-7CB3-2DE1-7A78-C76D575FD51D}"/>
              </a:ext>
            </a:extLst>
          </p:cNvPr>
          <p:cNvSpPr txBox="1"/>
          <p:nvPr/>
        </p:nvSpPr>
        <p:spPr>
          <a:xfrm>
            <a:off x="10934965" y="4527775"/>
            <a:ext cx="97780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True</a:t>
            </a:r>
            <a:endParaRPr lang="en-GB" sz="2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67926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DE26D85-8E5D-F58C-A77D-CDE12EB10789}"/>
              </a:ext>
            </a:extLst>
          </p:cNvPr>
          <p:cNvSpPr/>
          <p:nvPr/>
        </p:nvSpPr>
        <p:spPr>
          <a:xfrm>
            <a:off x="231981" y="164003"/>
            <a:ext cx="11728038" cy="6529994"/>
          </a:xfrm>
          <a:prstGeom prst="roundRect">
            <a:avLst>
              <a:gd name="adj" fmla="val 5784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8A5D67-AF68-4F88-ABEC-B8150BA8A46D}"/>
              </a:ext>
            </a:extLst>
          </p:cNvPr>
          <p:cNvSpPr txBox="1"/>
          <p:nvPr/>
        </p:nvSpPr>
        <p:spPr>
          <a:xfrm>
            <a:off x="4658335" y="171132"/>
            <a:ext cx="28753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Arial Black" panose="020B0A04020102020204" pitchFamily="34" charset="0"/>
              </a:rPr>
              <a:t>Key Fact</a:t>
            </a:r>
            <a:endParaRPr lang="en-GB" sz="3200" dirty="0">
              <a:latin typeface="Arial Black" panose="020B0A04020102020204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CB9EEF9-D8D5-4A00-9385-F616D0337872}"/>
              </a:ext>
            </a:extLst>
          </p:cNvPr>
          <p:cNvSpPr txBox="1"/>
          <p:nvPr/>
        </p:nvSpPr>
        <p:spPr>
          <a:xfrm>
            <a:off x="1068471" y="1159790"/>
            <a:ext cx="85227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Inequalities can be represented on a number line: </a:t>
            </a:r>
            <a:r>
              <a:rPr lang="en-GB" sz="2000" dirty="0"/>
              <a:t>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5656" y="3108069"/>
            <a:ext cx="7229475" cy="895350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4250170" y="2874310"/>
            <a:ext cx="4784065" cy="233759"/>
            <a:chOff x="2708272" y="2173521"/>
            <a:chExt cx="5004961" cy="233759"/>
          </a:xfrm>
        </p:grpSpPr>
        <p:cxnSp>
          <p:nvCxnSpPr>
            <p:cNvPr id="7" name="Straight Arrow Connector 6"/>
            <p:cNvCxnSpPr>
              <a:cxnSpLocks/>
              <a:stCxn id="8" idx="6"/>
            </p:cNvCxnSpPr>
            <p:nvPr/>
          </p:nvCxnSpPr>
          <p:spPr>
            <a:xfrm>
              <a:off x="2942031" y="2290401"/>
              <a:ext cx="4771202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Oval 7"/>
            <p:cNvSpPr/>
            <p:nvPr/>
          </p:nvSpPr>
          <p:spPr>
            <a:xfrm>
              <a:off x="2708272" y="2173521"/>
              <a:ext cx="233759" cy="233759"/>
            </a:xfrm>
            <a:prstGeom prst="ellipse">
              <a:avLst/>
            </a:prstGeom>
            <a:solidFill>
              <a:schemeClr val="tx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DCB9EEF9-D8D5-4A00-9385-F616D0337872}"/>
              </a:ext>
            </a:extLst>
          </p:cNvPr>
          <p:cNvSpPr txBox="1"/>
          <p:nvPr/>
        </p:nvSpPr>
        <p:spPr>
          <a:xfrm>
            <a:off x="1068471" y="4613195"/>
            <a:ext cx="966585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A solid circle is used to show that  - 2  satisfies the inequality.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EEDF223-75B3-D1FC-2A91-A271BF02679F}"/>
              </a:ext>
            </a:extLst>
          </p:cNvPr>
          <p:cNvSpPr txBox="1"/>
          <p:nvPr/>
        </p:nvSpPr>
        <p:spPr>
          <a:xfrm>
            <a:off x="5750217" y="2529524"/>
            <a:ext cx="15793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x   ≥   - 2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7028072-045F-420A-2103-7D44B9C7C06F}"/>
              </a:ext>
            </a:extLst>
          </p:cNvPr>
          <p:cNvSpPr txBox="1"/>
          <p:nvPr/>
        </p:nvSpPr>
        <p:spPr>
          <a:xfrm>
            <a:off x="9034235" y="3429000"/>
            <a:ext cx="5498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i="1" dirty="0">
                <a:solidFill>
                  <a:srgbClr val="1B4B77"/>
                </a:solidFill>
              </a:rPr>
              <a:t>x</a:t>
            </a:r>
            <a:r>
              <a:rPr lang="en-GB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401528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7111EF9-628C-7AA5-8E13-A9B257A1630A}"/>
              </a:ext>
            </a:extLst>
          </p:cNvPr>
          <p:cNvSpPr/>
          <p:nvPr/>
        </p:nvSpPr>
        <p:spPr>
          <a:xfrm>
            <a:off x="231981" y="164003"/>
            <a:ext cx="11728038" cy="6529994"/>
          </a:xfrm>
          <a:prstGeom prst="roundRect">
            <a:avLst>
              <a:gd name="adj" fmla="val 5784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8A5D67-AF68-4F88-ABEC-B8150BA8A46D}"/>
              </a:ext>
            </a:extLst>
          </p:cNvPr>
          <p:cNvSpPr txBox="1"/>
          <p:nvPr/>
        </p:nvSpPr>
        <p:spPr>
          <a:xfrm>
            <a:off x="4658335" y="158940"/>
            <a:ext cx="28753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Arial Black" panose="020B0A04020102020204" pitchFamily="34" charset="0"/>
              </a:rPr>
              <a:t>Example</a:t>
            </a:r>
            <a:endParaRPr lang="en-GB" sz="3200" dirty="0">
              <a:latin typeface="Arial Black" panose="020B0A040201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CB9EEF9-D8D5-4A00-9385-F616D0337872}"/>
              </a:ext>
            </a:extLst>
          </p:cNvPr>
          <p:cNvSpPr txBox="1"/>
          <p:nvPr/>
        </p:nvSpPr>
        <p:spPr>
          <a:xfrm>
            <a:off x="753613" y="1284897"/>
            <a:ext cx="93341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Represent the following inequality on a number line:   - 1  ≤  x  &lt;  3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9824" y="3178069"/>
            <a:ext cx="7229475" cy="8953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93557F3-AA93-6719-39F3-FC9B315668F5}"/>
              </a:ext>
            </a:extLst>
          </p:cNvPr>
          <p:cNvSpPr txBox="1"/>
          <p:nvPr/>
        </p:nvSpPr>
        <p:spPr>
          <a:xfrm>
            <a:off x="9034235" y="3429000"/>
            <a:ext cx="5498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i="1" dirty="0">
                <a:solidFill>
                  <a:srgbClr val="1B4B77"/>
                </a:solidFill>
              </a:rPr>
              <a:t>x</a:t>
            </a:r>
            <a:r>
              <a:rPr lang="en-GB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356358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F9F3C8E6-17AE-61A7-C02B-64B6F9A0A6F1}"/>
              </a:ext>
            </a:extLst>
          </p:cNvPr>
          <p:cNvSpPr/>
          <p:nvPr/>
        </p:nvSpPr>
        <p:spPr>
          <a:xfrm>
            <a:off x="231981" y="164003"/>
            <a:ext cx="11728038" cy="6529994"/>
          </a:xfrm>
          <a:prstGeom prst="roundRect">
            <a:avLst>
              <a:gd name="adj" fmla="val 5784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8A5D67-AF68-4F88-ABEC-B8150BA8A46D}"/>
              </a:ext>
            </a:extLst>
          </p:cNvPr>
          <p:cNvSpPr txBox="1"/>
          <p:nvPr/>
        </p:nvSpPr>
        <p:spPr>
          <a:xfrm>
            <a:off x="4658335" y="181888"/>
            <a:ext cx="28753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Arial Black" panose="020B0A04020102020204" pitchFamily="34" charset="0"/>
              </a:rPr>
              <a:t>Solution</a:t>
            </a:r>
            <a:endParaRPr lang="en-GB" sz="3200" dirty="0">
              <a:latin typeface="Arial Black" panose="020B0A040201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CB9EEF9-D8D5-4A00-9385-F616D0337872}"/>
              </a:ext>
            </a:extLst>
          </p:cNvPr>
          <p:cNvSpPr txBox="1"/>
          <p:nvPr/>
        </p:nvSpPr>
        <p:spPr>
          <a:xfrm>
            <a:off x="667551" y="1356452"/>
            <a:ext cx="93341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Represent the following inequality on a number line:   -1  ≤  x  &lt;  3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317" y="3189890"/>
            <a:ext cx="7229475" cy="8953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CB9EEF9-D8D5-4A00-9385-F616D0337872}"/>
              </a:ext>
            </a:extLst>
          </p:cNvPr>
          <p:cNvSpPr txBox="1"/>
          <p:nvPr/>
        </p:nvSpPr>
        <p:spPr>
          <a:xfrm>
            <a:off x="667551" y="4712999"/>
            <a:ext cx="99638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We use an empty circle to show that 3 is </a:t>
            </a:r>
            <a:r>
              <a:rPr lang="en-GB" sz="2200" b="1" dirty="0"/>
              <a:t>not</a:t>
            </a:r>
            <a:r>
              <a:rPr lang="en-GB" sz="2200" dirty="0"/>
              <a:t> included in the inequality.</a:t>
            </a:r>
          </a:p>
        </p:txBody>
      </p:sp>
      <p:cxnSp>
        <p:nvCxnSpPr>
          <p:cNvPr id="8" name="Straight Arrow Connector 7"/>
          <p:cNvCxnSpPr>
            <a:cxnSpLocks/>
          </p:cNvCxnSpPr>
          <p:nvPr/>
        </p:nvCxnSpPr>
        <p:spPr>
          <a:xfrm>
            <a:off x="4605432" y="2883558"/>
            <a:ext cx="2136638" cy="1"/>
          </a:xfrm>
          <a:prstGeom prst="straightConnector1">
            <a:avLst/>
          </a:prstGeom>
          <a:ln w="571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4540804" y="2761220"/>
            <a:ext cx="233759" cy="233759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6572939" y="2764200"/>
            <a:ext cx="233759" cy="233759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76CC1D1-0FBB-1669-8B93-D9FDD156FEE5}"/>
              </a:ext>
            </a:extLst>
          </p:cNvPr>
          <p:cNvSpPr txBox="1"/>
          <p:nvPr/>
        </p:nvSpPr>
        <p:spPr>
          <a:xfrm>
            <a:off x="8757135" y="3518647"/>
            <a:ext cx="5498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i="1" dirty="0">
                <a:solidFill>
                  <a:srgbClr val="1B4B77"/>
                </a:solidFill>
              </a:rPr>
              <a:t>x</a:t>
            </a:r>
            <a:r>
              <a:rPr lang="en-GB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00523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35F1552-2926-9E88-AB0A-83298D2B9BCF}"/>
              </a:ext>
            </a:extLst>
          </p:cNvPr>
          <p:cNvSpPr/>
          <p:nvPr/>
        </p:nvSpPr>
        <p:spPr>
          <a:xfrm>
            <a:off x="231981" y="164003"/>
            <a:ext cx="11728038" cy="6529994"/>
          </a:xfrm>
          <a:prstGeom prst="roundRect">
            <a:avLst>
              <a:gd name="adj" fmla="val 5784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8A5D67-AF68-4F88-ABEC-B8150BA8A46D}"/>
              </a:ext>
            </a:extLst>
          </p:cNvPr>
          <p:cNvSpPr txBox="1"/>
          <p:nvPr/>
        </p:nvSpPr>
        <p:spPr>
          <a:xfrm>
            <a:off x="513694" y="276139"/>
            <a:ext cx="23648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Arial Black" panose="020B0A04020102020204" pitchFamily="34" charset="0"/>
              </a:rPr>
              <a:t>You try …</a:t>
            </a:r>
            <a:endParaRPr lang="en-GB" sz="3200" dirty="0">
              <a:latin typeface="Arial Black" panose="020B0A040201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CB9EEF9-D8D5-4A00-9385-F616D0337872}"/>
              </a:ext>
            </a:extLst>
          </p:cNvPr>
          <p:cNvSpPr txBox="1"/>
          <p:nvPr/>
        </p:nvSpPr>
        <p:spPr>
          <a:xfrm>
            <a:off x="896363" y="1214849"/>
            <a:ext cx="91620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Write down the inequalities shown by these number lines?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2703" y="2105238"/>
            <a:ext cx="4414190" cy="73425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2703" y="3739920"/>
            <a:ext cx="4414190" cy="73963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52703" y="5379976"/>
            <a:ext cx="4414190" cy="72507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D7CB177-8DFA-7D70-CE12-0D816BF813DB}"/>
              </a:ext>
            </a:extLst>
          </p:cNvPr>
          <p:cNvSpPr txBox="1"/>
          <p:nvPr/>
        </p:nvSpPr>
        <p:spPr>
          <a:xfrm>
            <a:off x="7666893" y="2472367"/>
            <a:ext cx="5498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i="1" dirty="0"/>
              <a:t>x</a:t>
            </a:r>
            <a:r>
              <a:rPr lang="en-GB" sz="2000" dirty="0"/>
              <a:t>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3720830-F94D-01BE-17AC-CF351E0163BF}"/>
              </a:ext>
            </a:extLst>
          </p:cNvPr>
          <p:cNvSpPr txBox="1"/>
          <p:nvPr/>
        </p:nvSpPr>
        <p:spPr>
          <a:xfrm>
            <a:off x="7666892" y="4079443"/>
            <a:ext cx="5498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i="1" dirty="0"/>
              <a:t>x</a:t>
            </a:r>
            <a:r>
              <a:rPr lang="en-GB" sz="2000" dirty="0"/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C14BF4-FD3F-EBA7-AB7E-2AB395D97C4F}"/>
              </a:ext>
            </a:extLst>
          </p:cNvPr>
          <p:cNvSpPr txBox="1"/>
          <p:nvPr/>
        </p:nvSpPr>
        <p:spPr>
          <a:xfrm>
            <a:off x="7666891" y="5799359"/>
            <a:ext cx="5498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i="1" dirty="0"/>
              <a:t>x</a:t>
            </a:r>
            <a:r>
              <a:rPr lang="en-GB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143179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990CFB57-68BD-3065-4262-74046D450DC6}"/>
              </a:ext>
            </a:extLst>
          </p:cNvPr>
          <p:cNvSpPr/>
          <p:nvPr/>
        </p:nvSpPr>
        <p:spPr>
          <a:xfrm>
            <a:off x="231981" y="164003"/>
            <a:ext cx="11728038" cy="6529994"/>
          </a:xfrm>
          <a:prstGeom prst="roundRect">
            <a:avLst>
              <a:gd name="adj" fmla="val 5784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8A5D67-AF68-4F88-ABEC-B8150BA8A46D}"/>
              </a:ext>
            </a:extLst>
          </p:cNvPr>
          <p:cNvSpPr txBox="1"/>
          <p:nvPr/>
        </p:nvSpPr>
        <p:spPr>
          <a:xfrm>
            <a:off x="4913562" y="189051"/>
            <a:ext cx="23648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Arial Black" panose="020B0A04020102020204" pitchFamily="34" charset="0"/>
              </a:rPr>
              <a:t>Solutions</a:t>
            </a:r>
            <a:endParaRPr lang="en-GB" sz="3200" dirty="0">
              <a:latin typeface="Arial Black" panose="020B0A040201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2703" y="2105238"/>
            <a:ext cx="4414190" cy="73425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2703" y="3739920"/>
            <a:ext cx="4414190" cy="73963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52703" y="5379976"/>
            <a:ext cx="4414190" cy="72507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17AD5BF-A2CA-CA11-B925-4D1034E70F86}"/>
              </a:ext>
            </a:extLst>
          </p:cNvPr>
          <p:cNvSpPr txBox="1"/>
          <p:nvPr/>
        </p:nvSpPr>
        <p:spPr>
          <a:xfrm>
            <a:off x="8208024" y="2093375"/>
            <a:ext cx="11030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</a:rPr>
              <a:t>x &lt; 4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A511445-6CFF-E925-2F31-D94E88A7150A}"/>
              </a:ext>
            </a:extLst>
          </p:cNvPr>
          <p:cNvSpPr txBox="1"/>
          <p:nvPr/>
        </p:nvSpPr>
        <p:spPr>
          <a:xfrm>
            <a:off x="8158166" y="5537749"/>
            <a:ext cx="2251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</a:rPr>
              <a:t>-2  &lt;  x  </a:t>
            </a:r>
            <a:r>
              <a:rPr lang="en-GB" sz="2400" b="1" dirty="0">
                <a:solidFill>
                  <a:srgbClr val="FF0000"/>
                </a:solidFill>
                <a:sym typeface="Symbol" panose="05050102010706020507" pitchFamily="18" charset="2"/>
              </a:rPr>
              <a:t> </a:t>
            </a:r>
            <a:r>
              <a:rPr lang="en-GB" sz="2400" b="1" dirty="0">
                <a:solidFill>
                  <a:srgbClr val="FF0000"/>
                </a:solidFill>
              </a:rPr>
              <a:t> 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6E8C523-3B12-B2B4-3C92-77E51D4047F3}"/>
              </a:ext>
            </a:extLst>
          </p:cNvPr>
          <p:cNvSpPr txBox="1"/>
          <p:nvPr/>
        </p:nvSpPr>
        <p:spPr>
          <a:xfrm>
            <a:off x="8208024" y="3817833"/>
            <a:ext cx="19824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</a:rPr>
              <a:t>x  </a:t>
            </a:r>
            <a:r>
              <a:rPr lang="en-GB" sz="2400" b="1" dirty="0">
                <a:solidFill>
                  <a:srgbClr val="FF0000"/>
                </a:solidFill>
                <a:sym typeface="Symbol" panose="05050102010706020507" pitchFamily="18" charset="2"/>
              </a:rPr>
              <a:t>  -2</a:t>
            </a:r>
            <a:endParaRPr lang="en-GB" sz="2400" b="1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BE6EDAE-9EF6-8FB6-0D38-77DFF8B12BA7}"/>
              </a:ext>
            </a:extLst>
          </p:cNvPr>
          <p:cNvSpPr txBox="1"/>
          <p:nvPr/>
        </p:nvSpPr>
        <p:spPr>
          <a:xfrm>
            <a:off x="7666893" y="2472367"/>
            <a:ext cx="5498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i="1" dirty="0"/>
              <a:t>x</a:t>
            </a:r>
            <a:r>
              <a:rPr lang="en-GB" sz="2000" dirty="0"/>
              <a:t>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DD26580-8383-D1E1-8AB1-6E21BD7C8E5C}"/>
              </a:ext>
            </a:extLst>
          </p:cNvPr>
          <p:cNvSpPr txBox="1"/>
          <p:nvPr/>
        </p:nvSpPr>
        <p:spPr>
          <a:xfrm>
            <a:off x="7666892" y="4079443"/>
            <a:ext cx="5498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i="1" dirty="0"/>
              <a:t>x</a:t>
            </a:r>
            <a:r>
              <a:rPr lang="en-GB" sz="2000" dirty="0"/>
              <a:t>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0C9C267-A73B-5B4E-0EDF-C969A80416EA}"/>
              </a:ext>
            </a:extLst>
          </p:cNvPr>
          <p:cNvSpPr txBox="1"/>
          <p:nvPr/>
        </p:nvSpPr>
        <p:spPr>
          <a:xfrm>
            <a:off x="7666891" y="5799359"/>
            <a:ext cx="5498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i="1" dirty="0"/>
              <a:t>x</a:t>
            </a:r>
            <a:r>
              <a:rPr lang="en-GB" sz="2000" dirty="0"/>
              <a:t>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D9C780-3755-E339-B589-F819D6CDDCB3}"/>
              </a:ext>
            </a:extLst>
          </p:cNvPr>
          <p:cNvSpPr txBox="1"/>
          <p:nvPr/>
        </p:nvSpPr>
        <p:spPr>
          <a:xfrm>
            <a:off x="896363" y="1214849"/>
            <a:ext cx="91620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Write down the inequalities shown by these number lines?</a:t>
            </a:r>
          </a:p>
        </p:txBody>
      </p:sp>
    </p:spTree>
    <p:extLst>
      <p:ext uri="{BB962C8B-B14F-4D97-AF65-F5344CB8AC3E}">
        <p14:creationId xmlns:p14="http://schemas.microsoft.com/office/powerpoint/2010/main" val="21346501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028CA310-391E-F9F9-6AB2-91EAD37D883C}"/>
              </a:ext>
            </a:extLst>
          </p:cNvPr>
          <p:cNvSpPr/>
          <p:nvPr/>
        </p:nvSpPr>
        <p:spPr>
          <a:xfrm>
            <a:off x="231981" y="164003"/>
            <a:ext cx="11728038" cy="6529994"/>
          </a:xfrm>
          <a:prstGeom prst="roundRect">
            <a:avLst>
              <a:gd name="adj" fmla="val 5784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8A5D67-AF68-4F88-ABEC-B8150BA8A46D}"/>
              </a:ext>
            </a:extLst>
          </p:cNvPr>
          <p:cNvSpPr txBox="1"/>
          <p:nvPr/>
        </p:nvSpPr>
        <p:spPr>
          <a:xfrm>
            <a:off x="4658335" y="192468"/>
            <a:ext cx="28753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Arial Black" panose="020B0A04020102020204" pitchFamily="34" charset="0"/>
              </a:rPr>
              <a:t>Exercise</a:t>
            </a:r>
            <a:endParaRPr lang="en-GB" sz="3200" dirty="0">
              <a:latin typeface="Arial Black" panose="020B0A040201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5DAF97-86F8-8711-BB64-4B3D6826B54C}"/>
              </a:ext>
            </a:extLst>
          </p:cNvPr>
          <p:cNvSpPr txBox="1"/>
          <p:nvPr/>
        </p:nvSpPr>
        <p:spPr>
          <a:xfrm>
            <a:off x="532570" y="1037745"/>
            <a:ext cx="742354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Write down the inequalities shown on each number line: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632780" y="2089332"/>
            <a:ext cx="4751820" cy="813076"/>
            <a:chOff x="632780" y="2089332"/>
            <a:chExt cx="4751820" cy="813076"/>
          </a:xfrm>
        </p:grpSpPr>
        <p:cxnSp>
          <p:nvCxnSpPr>
            <p:cNvPr id="40" name="Straight Arrow Connector 39"/>
            <p:cNvCxnSpPr>
              <a:cxnSpLocks/>
            </p:cNvCxnSpPr>
            <p:nvPr/>
          </p:nvCxnSpPr>
          <p:spPr>
            <a:xfrm flipH="1">
              <a:off x="846261" y="2224868"/>
              <a:ext cx="4005438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Oval 41"/>
            <p:cNvSpPr/>
            <p:nvPr/>
          </p:nvSpPr>
          <p:spPr>
            <a:xfrm>
              <a:off x="4713828" y="2089332"/>
              <a:ext cx="226700" cy="22670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4721B2AF-3F3D-13A0-DB0C-5F264D9EE9E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32780" y="2407195"/>
              <a:ext cx="4751820" cy="495213"/>
            </a:xfrm>
            <a:prstGeom prst="rect">
              <a:avLst/>
            </a:prstGeom>
          </p:spPr>
        </p:pic>
      </p:grpSp>
      <p:pic>
        <p:nvPicPr>
          <p:cNvPr id="43" name="Picture 42">
            <a:extLst>
              <a:ext uri="{FF2B5EF4-FFF2-40B4-BE49-F238E27FC236}">
                <a16:creationId xmlns:a16="http://schemas.microsoft.com/office/drawing/2014/main" id="{08D9848F-1F6A-EA8C-A5E3-BDCD45DF0C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658" y="4289110"/>
            <a:ext cx="4751820" cy="495213"/>
          </a:xfrm>
          <a:prstGeom prst="rect">
            <a:avLst/>
          </a:prstGeom>
        </p:spPr>
      </p:pic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FCB5BA7B-23EA-9366-9C32-9AE9A03A3D64}"/>
              </a:ext>
            </a:extLst>
          </p:cNvPr>
          <p:cNvCxnSpPr>
            <a:cxnSpLocks/>
          </p:cNvCxnSpPr>
          <p:nvPr/>
        </p:nvCxnSpPr>
        <p:spPr>
          <a:xfrm>
            <a:off x="2670088" y="4111475"/>
            <a:ext cx="267947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val 44">
            <a:extLst>
              <a:ext uri="{FF2B5EF4-FFF2-40B4-BE49-F238E27FC236}">
                <a16:creationId xmlns:a16="http://schemas.microsoft.com/office/drawing/2014/main" id="{24FA8904-724B-64F4-BC4E-00B4910B3733}"/>
              </a:ext>
            </a:extLst>
          </p:cNvPr>
          <p:cNvSpPr/>
          <p:nvPr/>
        </p:nvSpPr>
        <p:spPr>
          <a:xfrm>
            <a:off x="2556738" y="3991177"/>
            <a:ext cx="226700" cy="2267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FD611FC5-3DED-4A02-273F-FFEEC75AF3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1823" y="4276310"/>
            <a:ext cx="4751820" cy="495213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6785635" y="2113504"/>
            <a:ext cx="4751820" cy="788904"/>
            <a:chOff x="6785635" y="2113504"/>
            <a:chExt cx="4751820" cy="788904"/>
          </a:xfrm>
        </p:grpSpPr>
        <p:pic>
          <p:nvPicPr>
            <p:cNvPr id="46" name="Picture 45">
              <a:extLst>
                <a:ext uri="{FF2B5EF4-FFF2-40B4-BE49-F238E27FC236}">
                  <a16:creationId xmlns:a16="http://schemas.microsoft.com/office/drawing/2014/main" id="{4AD532AC-13CA-2639-DF94-DA51E2CBBD8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785635" y="2407195"/>
              <a:ext cx="4751820" cy="495213"/>
            </a:xfrm>
            <a:prstGeom prst="rect">
              <a:avLst/>
            </a:prstGeom>
          </p:spPr>
        </p:pic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DD78825E-DBB5-2DCE-E16E-B0C8F31C6EF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970734" y="2236157"/>
              <a:ext cx="1359074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14F623B3-444C-7F27-3F16-6948E1BE0DF1}"/>
                </a:ext>
              </a:extLst>
            </p:cNvPr>
            <p:cNvSpPr/>
            <p:nvPr/>
          </p:nvSpPr>
          <p:spPr>
            <a:xfrm>
              <a:off x="8216458" y="2113504"/>
              <a:ext cx="226700" cy="2267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54" name="Picture 53">
            <a:extLst>
              <a:ext uri="{FF2B5EF4-FFF2-40B4-BE49-F238E27FC236}">
                <a16:creationId xmlns:a16="http://schemas.microsoft.com/office/drawing/2014/main" id="{ECAABBAC-B082-C99B-722A-DC50CC5B8A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658" y="5644019"/>
            <a:ext cx="4751820" cy="495213"/>
          </a:xfrm>
          <a:prstGeom prst="rect">
            <a:avLst/>
          </a:prstGeom>
        </p:spPr>
      </p:pic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D6939068-A509-09BC-15B2-6483964C00BB}"/>
              </a:ext>
            </a:extLst>
          </p:cNvPr>
          <p:cNvCxnSpPr>
            <a:cxnSpLocks/>
          </p:cNvCxnSpPr>
          <p:nvPr/>
        </p:nvCxnSpPr>
        <p:spPr>
          <a:xfrm flipV="1">
            <a:off x="7956115" y="4111475"/>
            <a:ext cx="3341150" cy="12036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2DA1D1A2-6710-016B-89EB-0BDC86992B89}"/>
              </a:ext>
            </a:extLst>
          </p:cNvPr>
          <p:cNvSpPr/>
          <p:nvPr/>
        </p:nvSpPr>
        <p:spPr>
          <a:xfrm>
            <a:off x="7842765" y="3991177"/>
            <a:ext cx="226700" cy="2267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id="{B7E1FEB8-EAA9-F7A0-8D3F-3AEDBD52F5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1823" y="5644019"/>
            <a:ext cx="4751820" cy="495213"/>
          </a:xfrm>
          <a:prstGeom prst="rect">
            <a:avLst/>
          </a:prstGeom>
        </p:spPr>
      </p:pic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706A0907-96EA-63CD-FA82-DFC88343AFE6}"/>
              </a:ext>
            </a:extLst>
          </p:cNvPr>
          <p:cNvCxnSpPr>
            <a:cxnSpLocks/>
          </p:cNvCxnSpPr>
          <p:nvPr/>
        </p:nvCxnSpPr>
        <p:spPr>
          <a:xfrm>
            <a:off x="1317183" y="5490591"/>
            <a:ext cx="3116705" cy="6822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AFDEF813-EC55-DB91-1935-B3E0D8ABA4BD}"/>
              </a:ext>
            </a:extLst>
          </p:cNvPr>
          <p:cNvCxnSpPr>
            <a:cxnSpLocks/>
            <a:endCxn id="64" idx="6"/>
          </p:cNvCxnSpPr>
          <p:nvPr/>
        </p:nvCxnSpPr>
        <p:spPr>
          <a:xfrm flipV="1">
            <a:off x="8839200" y="5484573"/>
            <a:ext cx="2309058" cy="1284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>
            <a:extLst>
              <a:ext uri="{FF2B5EF4-FFF2-40B4-BE49-F238E27FC236}">
                <a16:creationId xmlns:a16="http://schemas.microsoft.com/office/drawing/2014/main" id="{5783CD97-9DF1-319A-F4C4-56E4AB47B6E7}"/>
              </a:ext>
            </a:extLst>
          </p:cNvPr>
          <p:cNvSpPr/>
          <p:nvPr/>
        </p:nvSpPr>
        <p:spPr>
          <a:xfrm>
            <a:off x="1213665" y="5371223"/>
            <a:ext cx="226700" cy="2267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B3890C87-BF01-4AC8-DC0E-E91C8687DCF4}"/>
              </a:ext>
            </a:extLst>
          </p:cNvPr>
          <p:cNvSpPr/>
          <p:nvPr/>
        </p:nvSpPr>
        <p:spPr>
          <a:xfrm>
            <a:off x="4310706" y="5371223"/>
            <a:ext cx="226700" cy="2267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F44FA34D-6DF0-408E-F1EE-B103DC8DE6D9}"/>
              </a:ext>
            </a:extLst>
          </p:cNvPr>
          <p:cNvSpPr/>
          <p:nvPr/>
        </p:nvSpPr>
        <p:spPr>
          <a:xfrm>
            <a:off x="8735682" y="5380652"/>
            <a:ext cx="226700" cy="2267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061CF618-9971-E3AF-3D05-D3DBF69ADCF7}"/>
              </a:ext>
            </a:extLst>
          </p:cNvPr>
          <p:cNvSpPr/>
          <p:nvPr/>
        </p:nvSpPr>
        <p:spPr>
          <a:xfrm>
            <a:off x="10921558" y="5371223"/>
            <a:ext cx="226700" cy="2267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Folded Corner 1"/>
          <p:cNvSpPr/>
          <p:nvPr/>
        </p:nvSpPr>
        <p:spPr>
          <a:xfrm>
            <a:off x="9359154" y="192469"/>
            <a:ext cx="2281980" cy="2061928"/>
          </a:xfrm>
          <a:prstGeom prst="foldedCorner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200" b="1" u="sng" dirty="0">
                <a:solidFill>
                  <a:schemeClr val="tx1"/>
                </a:solidFill>
              </a:rPr>
              <a:t>Challenge</a:t>
            </a:r>
          </a:p>
          <a:p>
            <a:pPr algn="ctr"/>
            <a:endParaRPr lang="en-GB" sz="2200" b="1" dirty="0">
              <a:solidFill>
                <a:schemeClr val="tx1"/>
              </a:solidFill>
            </a:endParaRPr>
          </a:p>
          <a:p>
            <a:pPr algn="ctr"/>
            <a:r>
              <a:rPr lang="en-GB" sz="2200" b="1" dirty="0">
                <a:solidFill>
                  <a:schemeClr val="tx1"/>
                </a:solidFill>
              </a:rPr>
              <a:t>Which is larger:</a:t>
            </a:r>
          </a:p>
          <a:p>
            <a:pPr algn="ctr"/>
            <a:endParaRPr lang="en-GB" sz="2200" b="1" dirty="0">
              <a:solidFill>
                <a:schemeClr val="tx1"/>
              </a:solidFill>
            </a:endParaRPr>
          </a:p>
          <a:p>
            <a:pPr algn="ctr"/>
            <a:r>
              <a:rPr lang="en-GB" sz="2200" b="1" dirty="0">
                <a:solidFill>
                  <a:schemeClr val="tx1"/>
                </a:solidFill>
              </a:rPr>
              <a:t>x</a:t>
            </a:r>
            <a:r>
              <a:rPr lang="en-GB" sz="2200" b="1" baseline="30000" dirty="0">
                <a:solidFill>
                  <a:schemeClr val="tx1"/>
                </a:solidFill>
              </a:rPr>
              <a:t>2</a:t>
            </a:r>
            <a:r>
              <a:rPr lang="en-GB" sz="2200" b="1" dirty="0">
                <a:solidFill>
                  <a:schemeClr val="tx1"/>
                </a:solidFill>
              </a:rPr>
              <a:t> or x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D5070D1-DD1A-162F-3361-71181657AB70}"/>
              </a:ext>
            </a:extLst>
          </p:cNvPr>
          <p:cNvSpPr txBox="1"/>
          <p:nvPr/>
        </p:nvSpPr>
        <p:spPr>
          <a:xfrm>
            <a:off x="4993583" y="2526449"/>
            <a:ext cx="5498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i="1" dirty="0"/>
              <a:t>x</a:t>
            </a:r>
            <a:r>
              <a:rPr lang="en-GB" sz="2000" dirty="0"/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69E453F-95BD-B094-B737-12352F166073}"/>
              </a:ext>
            </a:extLst>
          </p:cNvPr>
          <p:cNvSpPr txBox="1"/>
          <p:nvPr/>
        </p:nvSpPr>
        <p:spPr>
          <a:xfrm>
            <a:off x="5018560" y="5770915"/>
            <a:ext cx="5498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i="1" dirty="0"/>
              <a:t>x</a:t>
            </a:r>
            <a:r>
              <a:rPr lang="en-GB" sz="2000" dirty="0"/>
              <a:t>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4BB9BE8-9678-63B0-5968-6AE5C2EA58B9}"/>
              </a:ext>
            </a:extLst>
          </p:cNvPr>
          <p:cNvSpPr txBox="1"/>
          <p:nvPr/>
        </p:nvSpPr>
        <p:spPr>
          <a:xfrm>
            <a:off x="11324405" y="5770915"/>
            <a:ext cx="5498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i="1" dirty="0"/>
              <a:t>x</a:t>
            </a:r>
            <a:r>
              <a:rPr lang="en-GB" sz="2000" dirty="0"/>
              <a:t>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CE00254-0925-D5D4-F1A8-F95F9D7D2054}"/>
              </a:ext>
            </a:extLst>
          </p:cNvPr>
          <p:cNvSpPr txBox="1"/>
          <p:nvPr/>
        </p:nvSpPr>
        <p:spPr>
          <a:xfrm>
            <a:off x="11297265" y="4384213"/>
            <a:ext cx="5498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i="1" dirty="0"/>
              <a:t>x</a:t>
            </a:r>
            <a:r>
              <a:rPr lang="en-GB" sz="2000" dirty="0"/>
              <a:t>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6539B93-E2A9-CEF2-1192-37C314CB13C7}"/>
              </a:ext>
            </a:extLst>
          </p:cNvPr>
          <p:cNvSpPr txBox="1"/>
          <p:nvPr/>
        </p:nvSpPr>
        <p:spPr>
          <a:xfrm>
            <a:off x="5109684" y="4410168"/>
            <a:ext cx="5498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i="1" dirty="0"/>
              <a:t>x</a:t>
            </a:r>
            <a:r>
              <a:rPr lang="en-GB" sz="2000" dirty="0"/>
              <a:t>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654633E-C9DC-A003-A2F6-07519D1BE3E5}"/>
              </a:ext>
            </a:extLst>
          </p:cNvPr>
          <p:cNvSpPr txBox="1"/>
          <p:nvPr/>
        </p:nvSpPr>
        <p:spPr>
          <a:xfrm>
            <a:off x="11198906" y="2528287"/>
            <a:ext cx="5498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i="1" dirty="0"/>
              <a:t>x</a:t>
            </a:r>
            <a:r>
              <a:rPr lang="en-GB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556783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788515-21B5-E936-DBF9-D01D8B952E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DCD1D62-78B3-C911-02C9-C14E00B2AC25}"/>
              </a:ext>
            </a:extLst>
          </p:cNvPr>
          <p:cNvSpPr/>
          <p:nvPr/>
        </p:nvSpPr>
        <p:spPr>
          <a:xfrm>
            <a:off x="231981" y="164003"/>
            <a:ext cx="11728038" cy="6529994"/>
          </a:xfrm>
          <a:prstGeom prst="roundRect">
            <a:avLst>
              <a:gd name="adj" fmla="val 5784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9FC9094-B519-C63C-BA22-788ACED42654}"/>
              </a:ext>
            </a:extLst>
          </p:cNvPr>
          <p:cNvSpPr txBox="1"/>
          <p:nvPr/>
        </p:nvSpPr>
        <p:spPr>
          <a:xfrm>
            <a:off x="532570" y="1123089"/>
            <a:ext cx="742354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Write down the inequalities shown on each number line: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6BC03F9-B736-DCB3-6527-CF1D91AF2ADF}"/>
              </a:ext>
            </a:extLst>
          </p:cNvPr>
          <p:cNvGrpSpPr/>
          <p:nvPr/>
        </p:nvGrpSpPr>
        <p:grpSpPr>
          <a:xfrm>
            <a:off x="632780" y="2089332"/>
            <a:ext cx="4751820" cy="813076"/>
            <a:chOff x="632780" y="2089332"/>
            <a:chExt cx="4751820" cy="813076"/>
          </a:xfrm>
        </p:grpSpPr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FC5BD1DB-42F9-6939-3732-212B97EA58E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46261" y="2224868"/>
              <a:ext cx="4005438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1E898770-5907-06C5-ECA4-4372DD780EE0}"/>
                </a:ext>
              </a:extLst>
            </p:cNvPr>
            <p:cNvSpPr/>
            <p:nvPr/>
          </p:nvSpPr>
          <p:spPr>
            <a:xfrm>
              <a:off x="4713828" y="2089332"/>
              <a:ext cx="226700" cy="22670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0A65735F-8C19-116E-7D9A-E88ED49B593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32780" y="2407195"/>
              <a:ext cx="4751820" cy="495213"/>
            </a:xfrm>
            <a:prstGeom prst="rect">
              <a:avLst/>
            </a:prstGeom>
          </p:spPr>
        </p:pic>
      </p:grpSp>
      <p:pic>
        <p:nvPicPr>
          <p:cNvPr id="43" name="Picture 42">
            <a:extLst>
              <a:ext uri="{FF2B5EF4-FFF2-40B4-BE49-F238E27FC236}">
                <a16:creationId xmlns:a16="http://schemas.microsoft.com/office/drawing/2014/main" id="{3210E7AD-DC85-C3CD-2136-87122D34BC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658" y="4289110"/>
            <a:ext cx="4751820" cy="495213"/>
          </a:xfrm>
          <a:prstGeom prst="rect">
            <a:avLst/>
          </a:prstGeom>
        </p:spPr>
      </p:pic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FDAA986E-43BB-4DCA-99C1-A05F1DC23B4D}"/>
              </a:ext>
            </a:extLst>
          </p:cNvPr>
          <p:cNvCxnSpPr>
            <a:cxnSpLocks/>
          </p:cNvCxnSpPr>
          <p:nvPr/>
        </p:nvCxnSpPr>
        <p:spPr>
          <a:xfrm>
            <a:off x="2670088" y="4111475"/>
            <a:ext cx="2679472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val 44">
            <a:extLst>
              <a:ext uri="{FF2B5EF4-FFF2-40B4-BE49-F238E27FC236}">
                <a16:creationId xmlns:a16="http://schemas.microsoft.com/office/drawing/2014/main" id="{B6CCD391-B394-5C86-08B1-3B8CC1C3E241}"/>
              </a:ext>
            </a:extLst>
          </p:cNvPr>
          <p:cNvSpPr/>
          <p:nvPr/>
        </p:nvSpPr>
        <p:spPr>
          <a:xfrm>
            <a:off x="2556738" y="3991177"/>
            <a:ext cx="226700" cy="2267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FDCFCDC1-F1F8-284C-D609-8944B1D300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1823" y="4276310"/>
            <a:ext cx="4751820" cy="495213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7A237127-4E4E-21F8-0399-111A88F473A1}"/>
              </a:ext>
            </a:extLst>
          </p:cNvPr>
          <p:cNvGrpSpPr/>
          <p:nvPr/>
        </p:nvGrpSpPr>
        <p:grpSpPr>
          <a:xfrm>
            <a:off x="6785635" y="2113504"/>
            <a:ext cx="4751820" cy="788904"/>
            <a:chOff x="6785635" y="2113504"/>
            <a:chExt cx="4751820" cy="788904"/>
          </a:xfrm>
        </p:grpSpPr>
        <p:pic>
          <p:nvPicPr>
            <p:cNvPr id="46" name="Picture 45">
              <a:extLst>
                <a:ext uri="{FF2B5EF4-FFF2-40B4-BE49-F238E27FC236}">
                  <a16:creationId xmlns:a16="http://schemas.microsoft.com/office/drawing/2014/main" id="{DC67EC45-D053-6DF2-94DD-23B2E9AA7A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785635" y="2407195"/>
              <a:ext cx="4751820" cy="495213"/>
            </a:xfrm>
            <a:prstGeom prst="rect">
              <a:avLst/>
            </a:prstGeom>
          </p:spPr>
        </p:pic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A6226DA2-3511-4A08-4102-391220F3C30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970734" y="2236157"/>
              <a:ext cx="1359074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E570F62F-1E86-CD66-0224-941F143DBA64}"/>
                </a:ext>
              </a:extLst>
            </p:cNvPr>
            <p:cNvSpPr/>
            <p:nvPr/>
          </p:nvSpPr>
          <p:spPr>
            <a:xfrm>
              <a:off x="8216458" y="2113504"/>
              <a:ext cx="226700" cy="2267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54" name="Picture 53">
            <a:extLst>
              <a:ext uri="{FF2B5EF4-FFF2-40B4-BE49-F238E27FC236}">
                <a16:creationId xmlns:a16="http://schemas.microsoft.com/office/drawing/2014/main" id="{A49CD5F4-B817-D2DC-C90E-9E3259B4BD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658" y="5644019"/>
            <a:ext cx="4751820" cy="495213"/>
          </a:xfrm>
          <a:prstGeom prst="rect">
            <a:avLst/>
          </a:prstGeom>
        </p:spPr>
      </p:pic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0B3826A1-2599-33C5-0C2C-6483884BC944}"/>
              </a:ext>
            </a:extLst>
          </p:cNvPr>
          <p:cNvCxnSpPr>
            <a:cxnSpLocks/>
          </p:cNvCxnSpPr>
          <p:nvPr/>
        </p:nvCxnSpPr>
        <p:spPr>
          <a:xfrm flipV="1">
            <a:off x="7956115" y="4111475"/>
            <a:ext cx="3341150" cy="12036"/>
          </a:xfrm>
          <a:prstGeom prst="straightConnector1">
            <a:avLst/>
          </a:prstGeom>
          <a:ln w="381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5319B3E8-5285-6BD9-D9E8-DC4E1FC2C6DC}"/>
              </a:ext>
            </a:extLst>
          </p:cNvPr>
          <p:cNvSpPr/>
          <p:nvPr/>
        </p:nvSpPr>
        <p:spPr>
          <a:xfrm>
            <a:off x="7842765" y="3991177"/>
            <a:ext cx="226700" cy="2267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id="{AD42E7AA-C795-1BD5-5880-5A018B92F5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1823" y="5644019"/>
            <a:ext cx="4751820" cy="495213"/>
          </a:xfrm>
          <a:prstGeom prst="rect">
            <a:avLst/>
          </a:prstGeom>
        </p:spPr>
      </p:pic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91EAAF78-BBBD-24EA-0272-898C4BF1BE0A}"/>
              </a:ext>
            </a:extLst>
          </p:cNvPr>
          <p:cNvCxnSpPr>
            <a:cxnSpLocks/>
          </p:cNvCxnSpPr>
          <p:nvPr/>
        </p:nvCxnSpPr>
        <p:spPr>
          <a:xfrm>
            <a:off x="1317183" y="5490591"/>
            <a:ext cx="3116705" cy="6822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B082B541-20AA-0B18-BBD8-D9A7DFE2EFC5}"/>
              </a:ext>
            </a:extLst>
          </p:cNvPr>
          <p:cNvCxnSpPr>
            <a:cxnSpLocks/>
            <a:endCxn id="64" idx="6"/>
          </p:cNvCxnSpPr>
          <p:nvPr/>
        </p:nvCxnSpPr>
        <p:spPr>
          <a:xfrm flipV="1">
            <a:off x="8839200" y="5484573"/>
            <a:ext cx="2309058" cy="1284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>
            <a:extLst>
              <a:ext uri="{FF2B5EF4-FFF2-40B4-BE49-F238E27FC236}">
                <a16:creationId xmlns:a16="http://schemas.microsoft.com/office/drawing/2014/main" id="{B9F8AF23-3C23-5DC6-1940-2D828BAEB936}"/>
              </a:ext>
            </a:extLst>
          </p:cNvPr>
          <p:cNvSpPr/>
          <p:nvPr/>
        </p:nvSpPr>
        <p:spPr>
          <a:xfrm>
            <a:off x="1213665" y="5371223"/>
            <a:ext cx="226700" cy="2267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A7C2E083-F4A6-2EA1-E73B-65D010146277}"/>
              </a:ext>
            </a:extLst>
          </p:cNvPr>
          <p:cNvSpPr/>
          <p:nvPr/>
        </p:nvSpPr>
        <p:spPr>
          <a:xfrm>
            <a:off x="4310706" y="5371223"/>
            <a:ext cx="226700" cy="2267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3A629EED-AE60-6660-A0DB-A8FFD460D241}"/>
              </a:ext>
            </a:extLst>
          </p:cNvPr>
          <p:cNvSpPr/>
          <p:nvPr/>
        </p:nvSpPr>
        <p:spPr>
          <a:xfrm>
            <a:off x="8735682" y="5380652"/>
            <a:ext cx="226700" cy="2267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EF8CE727-EE5D-CE2E-2A79-854A1E813EAA}"/>
              </a:ext>
            </a:extLst>
          </p:cNvPr>
          <p:cNvSpPr/>
          <p:nvPr/>
        </p:nvSpPr>
        <p:spPr>
          <a:xfrm>
            <a:off x="10921558" y="5371223"/>
            <a:ext cx="226700" cy="2267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Folded Corner 1">
            <a:extLst>
              <a:ext uri="{FF2B5EF4-FFF2-40B4-BE49-F238E27FC236}">
                <a16:creationId xmlns:a16="http://schemas.microsoft.com/office/drawing/2014/main" id="{95745E4C-30BC-8044-6458-A5EA879A7588}"/>
              </a:ext>
            </a:extLst>
          </p:cNvPr>
          <p:cNvSpPr/>
          <p:nvPr/>
        </p:nvSpPr>
        <p:spPr>
          <a:xfrm>
            <a:off x="9359154" y="164003"/>
            <a:ext cx="2281980" cy="2090393"/>
          </a:xfrm>
          <a:prstGeom prst="foldedCorner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200" b="1" dirty="0">
                <a:solidFill>
                  <a:schemeClr val="tx1"/>
                </a:solidFill>
              </a:rPr>
              <a:t>Which is larger:</a:t>
            </a:r>
          </a:p>
          <a:p>
            <a:pPr algn="ctr"/>
            <a:endParaRPr lang="en-GB" sz="2200" b="1" dirty="0">
              <a:solidFill>
                <a:schemeClr val="tx1"/>
              </a:solidFill>
            </a:endParaRPr>
          </a:p>
          <a:p>
            <a:pPr algn="ctr"/>
            <a:r>
              <a:rPr lang="en-GB" sz="2200" b="1" dirty="0">
                <a:solidFill>
                  <a:schemeClr val="tx1"/>
                </a:solidFill>
              </a:rPr>
              <a:t>x</a:t>
            </a:r>
            <a:r>
              <a:rPr lang="en-GB" sz="2200" b="1" baseline="30000" dirty="0">
                <a:solidFill>
                  <a:schemeClr val="tx1"/>
                </a:solidFill>
              </a:rPr>
              <a:t>2</a:t>
            </a:r>
            <a:r>
              <a:rPr lang="en-GB" sz="2200" b="1" dirty="0">
                <a:solidFill>
                  <a:schemeClr val="tx1"/>
                </a:solidFill>
              </a:rPr>
              <a:t> or x</a:t>
            </a:r>
          </a:p>
          <a:p>
            <a:pPr algn="ctr"/>
            <a:r>
              <a:rPr lang="en-GB" sz="2200" b="1" dirty="0">
                <a:solidFill>
                  <a:srgbClr val="FF0000"/>
                </a:solidFill>
              </a:rPr>
              <a:t>x when</a:t>
            </a:r>
          </a:p>
          <a:p>
            <a:pPr algn="ctr"/>
            <a:r>
              <a:rPr lang="en-GB" sz="2200" b="1" dirty="0">
                <a:solidFill>
                  <a:srgbClr val="FF0000"/>
                </a:solidFill>
              </a:rPr>
              <a:t> 0 &lt; x &lt;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E4B2E72-07BA-8228-5C18-D172C7284321}"/>
              </a:ext>
            </a:extLst>
          </p:cNvPr>
          <p:cNvSpPr txBox="1"/>
          <p:nvPr/>
        </p:nvSpPr>
        <p:spPr>
          <a:xfrm>
            <a:off x="4993583" y="2526449"/>
            <a:ext cx="5498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i="1" dirty="0"/>
              <a:t>x</a:t>
            </a:r>
            <a:r>
              <a:rPr lang="en-GB" sz="2000" dirty="0"/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1118255-66E5-A26F-274C-6342C0533F91}"/>
              </a:ext>
            </a:extLst>
          </p:cNvPr>
          <p:cNvSpPr txBox="1"/>
          <p:nvPr/>
        </p:nvSpPr>
        <p:spPr>
          <a:xfrm>
            <a:off x="5018560" y="5770915"/>
            <a:ext cx="5498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i="1" dirty="0"/>
              <a:t>x</a:t>
            </a:r>
            <a:r>
              <a:rPr lang="en-GB" sz="2000" dirty="0"/>
              <a:t>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7F9C8DC-D63F-D36A-AB22-757CEFD8CEA1}"/>
              </a:ext>
            </a:extLst>
          </p:cNvPr>
          <p:cNvSpPr txBox="1"/>
          <p:nvPr/>
        </p:nvSpPr>
        <p:spPr>
          <a:xfrm>
            <a:off x="11324405" y="5770915"/>
            <a:ext cx="5498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i="1" dirty="0"/>
              <a:t>x</a:t>
            </a:r>
            <a:r>
              <a:rPr lang="en-GB" sz="2000" dirty="0"/>
              <a:t>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AFAC017-1253-239B-3BF0-59A3C5087E6B}"/>
              </a:ext>
            </a:extLst>
          </p:cNvPr>
          <p:cNvSpPr txBox="1"/>
          <p:nvPr/>
        </p:nvSpPr>
        <p:spPr>
          <a:xfrm>
            <a:off x="11297265" y="4384213"/>
            <a:ext cx="5498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i="1" dirty="0"/>
              <a:t>x</a:t>
            </a:r>
            <a:r>
              <a:rPr lang="en-GB" sz="2000" dirty="0"/>
              <a:t>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7657BF1-6D2F-5310-5FFB-764DE7759956}"/>
              </a:ext>
            </a:extLst>
          </p:cNvPr>
          <p:cNvSpPr txBox="1"/>
          <p:nvPr/>
        </p:nvSpPr>
        <p:spPr>
          <a:xfrm>
            <a:off x="5109684" y="4410168"/>
            <a:ext cx="5498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i="1" dirty="0"/>
              <a:t>x</a:t>
            </a:r>
            <a:r>
              <a:rPr lang="en-GB" sz="2000" dirty="0"/>
              <a:t>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5EA5F46-3763-EC9F-2500-15B9D9F87EC9}"/>
              </a:ext>
            </a:extLst>
          </p:cNvPr>
          <p:cNvSpPr txBox="1"/>
          <p:nvPr/>
        </p:nvSpPr>
        <p:spPr>
          <a:xfrm>
            <a:off x="11198906" y="2528287"/>
            <a:ext cx="5498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i="1" dirty="0"/>
              <a:t>x</a:t>
            </a:r>
            <a:r>
              <a:rPr lang="en-GB" sz="2000" dirty="0"/>
              <a:t>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C8A5D67-AF68-4F88-ABEC-B8150BA8A46D}"/>
              </a:ext>
            </a:extLst>
          </p:cNvPr>
          <p:cNvSpPr txBox="1"/>
          <p:nvPr/>
        </p:nvSpPr>
        <p:spPr>
          <a:xfrm>
            <a:off x="4658335" y="268669"/>
            <a:ext cx="28753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Arial Black" panose="020B0A04020102020204" pitchFamily="34" charset="0"/>
              </a:rPr>
              <a:t>Solutions</a:t>
            </a:r>
            <a:endParaRPr lang="en-GB" sz="3200" dirty="0">
              <a:latin typeface="Arial Black" panose="020B0A040201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AF3FF68-A512-D91A-E21D-BC241B6F847B}"/>
              </a:ext>
            </a:extLst>
          </p:cNvPr>
          <p:cNvSpPr txBox="1"/>
          <p:nvPr/>
        </p:nvSpPr>
        <p:spPr>
          <a:xfrm>
            <a:off x="2662586" y="1798924"/>
            <a:ext cx="11030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FF0000"/>
                </a:solidFill>
              </a:rPr>
              <a:t>x  &lt;  5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B688049-5BD4-6508-247D-C69D7D06E2BE}"/>
              </a:ext>
            </a:extLst>
          </p:cNvPr>
          <p:cNvSpPr txBox="1"/>
          <p:nvPr/>
        </p:nvSpPr>
        <p:spPr>
          <a:xfrm>
            <a:off x="7108128" y="1797277"/>
            <a:ext cx="14692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FF0000"/>
                </a:solidFill>
              </a:rPr>
              <a:t>x  </a:t>
            </a:r>
            <a:r>
              <a:rPr lang="en-GB" sz="2200" b="1" dirty="0">
                <a:solidFill>
                  <a:srgbClr val="FF0000"/>
                </a:solidFill>
                <a:sym typeface="Symbol" panose="05050102010706020507" pitchFamily="18" charset="2"/>
              </a:rPr>
              <a:t> </a:t>
            </a:r>
            <a:r>
              <a:rPr lang="en-GB" sz="2200" b="1" dirty="0">
                <a:solidFill>
                  <a:srgbClr val="FF0000"/>
                </a:solidFill>
              </a:rPr>
              <a:t> - 1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E70DF4-D6EE-E1E6-05B6-445DA1CD7790}"/>
              </a:ext>
            </a:extLst>
          </p:cNvPr>
          <p:cNvSpPr txBox="1"/>
          <p:nvPr/>
        </p:nvSpPr>
        <p:spPr>
          <a:xfrm>
            <a:off x="3400703" y="3681891"/>
            <a:ext cx="11030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FF0000"/>
                </a:solidFill>
              </a:rPr>
              <a:t>x  </a:t>
            </a:r>
            <a:r>
              <a:rPr lang="en-GB" sz="2200" b="1" dirty="0">
                <a:solidFill>
                  <a:srgbClr val="FF0000"/>
                </a:solidFill>
                <a:sym typeface="Symbol" panose="05050102010706020507" pitchFamily="18" charset="2"/>
              </a:rPr>
              <a:t> </a:t>
            </a:r>
            <a:r>
              <a:rPr lang="en-GB" sz="2200" b="1" dirty="0">
                <a:solidFill>
                  <a:srgbClr val="FF0000"/>
                </a:solidFill>
              </a:rPr>
              <a:t> 0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4206BDC-CB31-054B-0125-0D1CB5FB2D32}"/>
              </a:ext>
            </a:extLst>
          </p:cNvPr>
          <p:cNvSpPr txBox="1"/>
          <p:nvPr/>
        </p:nvSpPr>
        <p:spPr>
          <a:xfrm>
            <a:off x="8676225" y="3681891"/>
            <a:ext cx="11030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FF0000"/>
                </a:solidFill>
              </a:rPr>
              <a:t>x  </a:t>
            </a:r>
            <a:r>
              <a:rPr lang="en-GB" sz="2200" b="1" dirty="0">
                <a:solidFill>
                  <a:srgbClr val="FF0000"/>
                </a:solidFill>
                <a:sym typeface="Symbol" panose="05050102010706020507" pitchFamily="18" charset="2"/>
              </a:rPr>
              <a:t>&gt; </a:t>
            </a:r>
            <a:r>
              <a:rPr lang="en-GB" sz="2200" b="1" dirty="0">
                <a:solidFill>
                  <a:srgbClr val="FF0000"/>
                </a:solidFill>
              </a:rPr>
              <a:t> -2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7480B6C-1A3E-EEBE-C0C6-05348EBB9D9B}"/>
              </a:ext>
            </a:extLst>
          </p:cNvPr>
          <p:cNvSpPr txBox="1"/>
          <p:nvPr/>
        </p:nvSpPr>
        <p:spPr>
          <a:xfrm>
            <a:off x="2052370" y="5022908"/>
            <a:ext cx="17736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FF0000"/>
                </a:solidFill>
              </a:rPr>
              <a:t>- 3  &lt;  x  &lt;  4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7A6F7F3-32B0-0869-16D8-167D3E47DA83}"/>
              </a:ext>
            </a:extLst>
          </p:cNvPr>
          <p:cNvSpPr txBox="1"/>
          <p:nvPr/>
        </p:nvSpPr>
        <p:spPr>
          <a:xfrm>
            <a:off x="9057252" y="5022908"/>
            <a:ext cx="17736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FF0000"/>
                </a:solidFill>
              </a:rPr>
              <a:t>0  &lt;  x  </a:t>
            </a:r>
            <a:r>
              <a:rPr lang="en-GB" sz="2200" b="1" dirty="0">
                <a:solidFill>
                  <a:srgbClr val="FF0000"/>
                </a:solidFill>
                <a:sym typeface="Symbol" panose="05050102010706020507" pitchFamily="18" charset="2"/>
              </a:rPr>
              <a:t></a:t>
            </a:r>
            <a:r>
              <a:rPr lang="en-GB" sz="2200" b="1" dirty="0">
                <a:solidFill>
                  <a:srgbClr val="FF0000"/>
                </a:solidFill>
              </a:rPr>
              <a:t>  5</a:t>
            </a:r>
          </a:p>
        </p:txBody>
      </p:sp>
    </p:spTree>
    <p:extLst>
      <p:ext uri="{BB962C8B-B14F-4D97-AF65-F5344CB8AC3E}">
        <p14:creationId xmlns:p14="http://schemas.microsoft.com/office/powerpoint/2010/main" val="15814095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F8E56097-DAD2-48A9-82DA-35D86C3B38E2}"/>
              </a:ext>
            </a:extLst>
          </p:cNvPr>
          <p:cNvSpPr/>
          <p:nvPr/>
        </p:nvSpPr>
        <p:spPr>
          <a:xfrm>
            <a:off x="231981" y="164003"/>
            <a:ext cx="11728038" cy="6529994"/>
          </a:xfrm>
          <a:prstGeom prst="roundRect">
            <a:avLst>
              <a:gd name="adj" fmla="val 5784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8A5D67-AF68-4F88-ABEC-B8150BA8A46D}"/>
              </a:ext>
            </a:extLst>
          </p:cNvPr>
          <p:cNvSpPr txBox="1"/>
          <p:nvPr/>
        </p:nvSpPr>
        <p:spPr>
          <a:xfrm>
            <a:off x="4658335" y="205855"/>
            <a:ext cx="28753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Arial Black" panose="020B0A04020102020204" pitchFamily="34" charset="0"/>
              </a:rPr>
              <a:t>Example</a:t>
            </a:r>
            <a:endParaRPr lang="en-GB" sz="3200" dirty="0">
              <a:latin typeface="Arial Black" panose="020B0A040201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684D245-5F88-A561-0CA5-AB2B1D87E9DE}"/>
              </a:ext>
            </a:extLst>
          </p:cNvPr>
          <p:cNvSpPr txBox="1"/>
          <p:nvPr/>
        </p:nvSpPr>
        <p:spPr>
          <a:xfrm>
            <a:off x="826936" y="1016271"/>
            <a:ext cx="535394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n is an integer such that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1568CAF-4116-A896-2589-3958C687E6A1}"/>
              </a:ext>
            </a:extLst>
          </p:cNvPr>
          <p:cNvSpPr txBox="1"/>
          <p:nvPr/>
        </p:nvSpPr>
        <p:spPr>
          <a:xfrm>
            <a:off x="826936" y="2299426"/>
            <a:ext cx="635118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Write down all the possible values of 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84D245-5F88-A561-0CA5-AB2B1D87E9DE}"/>
              </a:ext>
            </a:extLst>
          </p:cNvPr>
          <p:cNvSpPr txBox="1"/>
          <p:nvPr/>
        </p:nvSpPr>
        <p:spPr>
          <a:xfrm>
            <a:off x="4273178" y="1016271"/>
            <a:ext cx="26969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-2  </a:t>
            </a:r>
            <a:r>
              <a:rPr lang="en-GB" sz="2200" dirty="0">
                <a:sym typeface="Symbol" panose="05050102010706020507" pitchFamily="18" charset="2"/>
              </a:rPr>
              <a:t>  n  &lt;  3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20736108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C60543EF-0996-D74A-70DD-E3D10B0399DC}"/>
              </a:ext>
            </a:extLst>
          </p:cNvPr>
          <p:cNvSpPr/>
          <p:nvPr/>
        </p:nvSpPr>
        <p:spPr>
          <a:xfrm>
            <a:off x="231981" y="164003"/>
            <a:ext cx="11728038" cy="6529994"/>
          </a:xfrm>
          <a:prstGeom prst="roundRect">
            <a:avLst>
              <a:gd name="adj" fmla="val 5784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8A5D67-AF68-4F88-ABEC-B8150BA8A46D}"/>
              </a:ext>
            </a:extLst>
          </p:cNvPr>
          <p:cNvSpPr txBox="1"/>
          <p:nvPr/>
        </p:nvSpPr>
        <p:spPr>
          <a:xfrm>
            <a:off x="4658335" y="184341"/>
            <a:ext cx="28753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Arial Black" panose="020B0A04020102020204" pitchFamily="34" charset="0"/>
              </a:rPr>
              <a:t>Solution</a:t>
            </a:r>
            <a:endParaRPr lang="en-GB" sz="3200" dirty="0">
              <a:latin typeface="Arial Black" panose="020B0A040201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684D245-5F88-A561-0CA5-AB2B1D87E9DE}"/>
              </a:ext>
            </a:extLst>
          </p:cNvPr>
          <p:cNvSpPr txBox="1"/>
          <p:nvPr/>
        </p:nvSpPr>
        <p:spPr>
          <a:xfrm>
            <a:off x="832162" y="937459"/>
            <a:ext cx="430432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n is an integer such that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84D245-5F88-A561-0CA5-AB2B1D87E9DE}"/>
              </a:ext>
            </a:extLst>
          </p:cNvPr>
          <p:cNvSpPr txBox="1"/>
          <p:nvPr/>
        </p:nvSpPr>
        <p:spPr>
          <a:xfrm>
            <a:off x="4221764" y="913766"/>
            <a:ext cx="21193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-2  </a:t>
            </a:r>
            <a:r>
              <a:rPr lang="en-GB" sz="2400" dirty="0">
                <a:sym typeface="Symbol" panose="05050102010706020507" pitchFamily="18" charset="2"/>
              </a:rPr>
              <a:t>  n  &lt;  3</a:t>
            </a:r>
            <a:endParaRPr lang="en-GB" sz="24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ABB80DD-1597-B9BE-CED0-D6D64CAA5F1B}"/>
              </a:ext>
            </a:extLst>
          </p:cNvPr>
          <p:cNvSpPr txBox="1"/>
          <p:nvPr/>
        </p:nvSpPr>
        <p:spPr>
          <a:xfrm>
            <a:off x="874826" y="3899843"/>
            <a:ext cx="785141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The possible values of ‘n’ are :  </a:t>
            </a:r>
            <a:r>
              <a:rPr lang="en-GB" sz="2200" b="1" dirty="0">
                <a:solidFill>
                  <a:srgbClr val="FF0000"/>
                </a:solidFill>
              </a:rPr>
              <a:t>- 2  ,  - 1  ,  0  ,  1  ,  2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984322" y="2277428"/>
            <a:ext cx="5044726" cy="745830"/>
            <a:chOff x="3428810" y="4327263"/>
            <a:chExt cx="5044726" cy="745830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171B89A9-1053-41E7-9FA6-B1AF29291E5C}"/>
                </a:ext>
              </a:extLst>
            </p:cNvPr>
            <p:cNvGrpSpPr/>
            <p:nvPr/>
          </p:nvGrpSpPr>
          <p:grpSpPr>
            <a:xfrm>
              <a:off x="3428810" y="4440021"/>
              <a:ext cx="5044726" cy="633072"/>
              <a:chOff x="3087065" y="4766380"/>
              <a:chExt cx="5044726" cy="633072"/>
            </a:xfrm>
          </p:grpSpPr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6A0ADEEC-54B7-73F3-9D5A-4F5C06914EF1}"/>
                  </a:ext>
                </a:extLst>
              </p:cNvPr>
              <p:cNvCxnSpPr/>
              <p:nvPr/>
            </p:nvCxnSpPr>
            <p:spPr>
              <a:xfrm>
                <a:off x="3307532" y="4766380"/>
                <a:ext cx="0" cy="17509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87AEE8B7-BB90-0CE9-8632-818CB6418900}"/>
                  </a:ext>
                </a:extLst>
              </p:cNvPr>
              <p:cNvCxnSpPr/>
              <p:nvPr/>
            </p:nvCxnSpPr>
            <p:spPr>
              <a:xfrm>
                <a:off x="4067556" y="4766380"/>
                <a:ext cx="0" cy="17509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9000B18A-C746-86D6-DA92-03CCA59523D6}"/>
                  </a:ext>
                </a:extLst>
              </p:cNvPr>
              <p:cNvCxnSpPr/>
              <p:nvPr/>
            </p:nvCxnSpPr>
            <p:spPr>
              <a:xfrm>
                <a:off x="4838464" y="4766380"/>
                <a:ext cx="0" cy="17509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B338C817-B86A-A320-12DC-1B3B7AFBCF56}"/>
                  </a:ext>
                </a:extLst>
              </p:cNvPr>
              <p:cNvCxnSpPr/>
              <p:nvPr/>
            </p:nvCxnSpPr>
            <p:spPr>
              <a:xfrm>
                <a:off x="5609372" y="4766380"/>
                <a:ext cx="0" cy="17509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97FCC0B0-B2F5-9DF1-1B8C-FCB2DA6A2F4A}"/>
                  </a:ext>
                </a:extLst>
              </p:cNvPr>
              <p:cNvCxnSpPr/>
              <p:nvPr/>
            </p:nvCxnSpPr>
            <p:spPr>
              <a:xfrm>
                <a:off x="6380280" y="4766380"/>
                <a:ext cx="0" cy="17509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395BB7CC-1C8B-B764-6F48-D09556B7A36B}"/>
                  </a:ext>
                </a:extLst>
              </p:cNvPr>
              <p:cNvCxnSpPr/>
              <p:nvPr/>
            </p:nvCxnSpPr>
            <p:spPr>
              <a:xfrm>
                <a:off x="7151188" y="4766380"/>
                <a:ext cx="0" cy="17509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54D9C924-84A2-9196-430D-2585C7F998BA}"/>
                  </a:ext>
                </a:extLst>
              </p:cNvPr>
              <p:cNvSpPr txBox="1"/>
              <p:nvPr/>
            </p:nvSpPr>
            <p:spPr>
              <a:xfrm>
                <a:off x="3087065" y="5027115"/>
                <a:ext cx="54474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-3</a:t>
                </a:r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C1A03338-8781-4A20-8252-0CEB0E194653}"/>
                  </a:ext>
                </a:extLst>
              </p:cNvPr>
              <p:cNvSpPr txBox="1"/>
              <p:nvPr/>
            </p:nvSpPr>
            <p:spPr>
              <a:xfrm>
                <a:off x="3853732" y="5025745"/>
                <a:ext cx="54474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-2</a:t>
                </a: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DFEFB891-7057-CA22-D7C8-48CACF6B477B}"/>
                  </a:ext>
                </a:extLst>
              </p:cNvPr>
              <p:cNvSpPr txBox="1"/>
              <p:nvPr/>
            </p:nvSpPr>
            <p:spPr>
              <a:xfrm>
                <a:off x="6987224" y="5025745"/>
                <a:ext cx="35199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2</a:t>
                </a: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5AF6FBA-0691-0DAD-9681-50A786F1FE6B}"/>
                  </a:ext>
                </a:extLst>
              </p:cNvPr>
              <p:cNvSpPr txBox="1"/>
              <p:nvPr/>
            </p:nvSpPr>
            <p:spPr>
              <a:xfrm>
                <a:off x="5447069" y="5025745"/>
                <a:ext cx="54474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0</a:t>
                </a:r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5B32927-D071-6ACD-EC23-128F248EC2FF}"/>
                  </a:ext>
                </a:extLst>
              </p:cNvPr>
              <p:cNvSpPr txBox="1"/>
              <p:nvPr/>
            </p:nvSpPr>
            <p:spPr>
              <a:xfrm>
                <a:off x="4630901" y="5025745"/>
                <a:ext cx="54474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-1</a:t>
                </a:r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8D59C3B-1C69-8A8E-EC06-9B1058DE1CD8}"/>
                  </a:ext>
                </a:extLst>
              </p:cNvPr>
              <p:cNvSpPr txBox="1"/>
              <p:nvPr/>
            </p:nvSpPr>
            <p:spPr>
              <a:xfrm>
                <a:off x="6210054" y="5030120"/>
                <a:ext cx="54474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1</a:t>
                </a:r>
              </a:p>
            </p:txBody>
          </p: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A593320F-2A0C-AED3-6A5E-6E7B3CD4F533}"/>
                  </a:ext>
                </a:extLst>
              </p:cNvPr>
              <p:cNvCxnSpPr/>
              <p:nvPr/>
            </p:nvCxnSpPr>
            <p:spPr>
              <a:xfrm>
                <a:off x="7908491" y="4766380"/>
                <a:ext cx="0" cy="17509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8CA1B389-B573-79AD-1D18-BF7D13A51F5B}"/>
                  </a:ext>
                </a:extLst>
              </p:cNvPr>
              <p:cNvSpPr txBox="1"/>
              <p:nvPr/>
            </p:nvSpPr>
            <p:spPr>
              <a:xfrm>
                <a:off x="7779793" y="5025745"/>
                <a:ext cx="35199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3</a:t>
                </a:r>
              </a:p>
            </p:txBody>
          </p: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8116472D-DCC7-6852-9080-C444AB0AA2B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96648" y="4774543"/>
                <a:ext cx="4625448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D0A5245B-BC4E-556E-5B22-97C037294DA1}"/>
                </a:ext>
              </a:extLst>
            </p:cNvPr>
            <p:cNvSpPr/>
            <p:nvPr/>
          </p:nvSpPr>
          <p:spPr>
            <a:xfrm>
              <a:off x="4296212" y="4327263"/>
              <a:ext cx="227473" cy="227473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91146681-8790-4792-595D-024AEADD7DF6}"/>
                </a:ext>
              </a:extLst>
            </p:cNvPr>
            <p:cNvSpPr/>
            <p:nvPr/>
          </p:nvSpPr>
          <p:spPr>
            <a:xfrm>
              <a:off x="5066655" y="4327263"/>
              <a:ext cx="227473" cy="227473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D3447654-A83C-5456-01C2-204F25170D7D}"/>
                </a:ext>
              </a:extLst>
            </p:cNvPr>
            <p:cNvSpPr/>
            <p:nvPr/>
          </p:nvSpPr>
          <p:spPr>
            <a:xfrm>
              <a:off x="5839417" y="4327263"/>
              <a:ext cx="227473" cy="227473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1132CE3F-A6E6-E8C6-F659-958484F1EA81}"/>
                </a:ext>
              </a:extLst>
            </p:cNvPr>
            <p:cNvSpPr/>
            <p:nvPr/>
          </p:nvSpPr>
          <p:spPr>
            <a:xfrm>
              <a:off x="6609813" y="4327263"/>
              <a:ext cx="227473" cy="227473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50F728E3-8421-665B-3024-18FADCA42C9B}"/>
                </a:ext>
              </a:extLst>
            </p:cNvPr>
            <p:cNvSpPr/>
            <p:nvPr/>
          </p:nvSpPr>
          <p:spPr>
            <a:xfrm>
              <a:off x="7379164" y="4327263"/>
              <a:ext cx="227473" cy="227473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4074801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9C48A77C-5039-24D7-EC8D-84E9E4777DE7}"/>
              </a:ext>
            </a:extLst>
          </p:cNvPr>
          <p:cNvGrpSpPr/>
          <p:nvPr/>
        </p:nvGrpSpPr>
        <p:grpSpPr>
          <a:xfrm>
            <a:off x="666887" y="481018"/>
            <a:ext cx="6949255" cy="451058"/>
            <a:chOff x="778212" y="1667793"/>
            <a:chExt cx="2088000" cy="1082538"/>
          </a:xfrm>
        </p:grpSpPr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44CAEB07-5851-3EA3-0C24-0B0487630DF3}"/>
                </a:ext>
              </a:extLst>
            </p:cNvPr>
            <p:cNvSpPr/>
            <p:nvPr/>
          </p:nvSpPr>
          <p:spPr>
            <a:xfrm>
              <a:off x="778212" y="1667793"/>
              <a:ext cx="2088000" cy="1080000"/>
            </a:xfrm>
            <a:prstGeom prst="roundRect">
              <a:avLst>
                <a:gd name="adj" fmla="val 6344"/>
              </a:avLst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492599FA-7E64-8D91-D68D-97BB2434B325}"/>
                </a:ext>
              </a:extLst>
            </p:cNvPr>
            <p:cNvSpPr txBox="1"/>
            <p:nvPr/>
          </p:nvSpPr>
          <p:spPr>
            <a:xfrm>
              <a:off x="778213" y="1716203"/>
              <a:ext cx="2073072" cy="10341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Use all four inequality signs.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602EE51-2D5A-0592-BA85-C870654A3C58}"/>
              </a:ext>
            </a:extLst>
          </p:cNvPr>
          <p:cNvGrpSpPr/>
          <p:nvPr/>
        </p:nvGrpSpPr>
        <p:grpSpPr>
          <a:xfrm>
            <a:off x="666887" y="1483301"/>
            <a:ext cx="6949255" cy="451058"/>
            <a:chOff x="4114429" y="1667793"/>
            <a:chExt cx="2093199" cy="1082538"/>
          </a:xfrm>
        </p:grpSpPr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7979AA49-C44D-3B66-DCAD-37DF54D7B414}"/>
                </a:ext>
              </a:extLst>
            </p:cNvPr>
            <p:cNvSpPr/>
            <p:nvPr/>
          </p:nvSpPr>
          <p:spPr>
            <a:xfrm>
              <a:off x="4119628" y="1667793"/>
              <a:ext cx="2088000" cy="1080000"/>
            </a:xfrm>
            <a:prstGeom prst="roundRect">
              <a:avLst>
                <a:gd name="adj" fmla="val 6344"/>
              </a:avLst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F0F73498-BD52-268E-0A8A-60C58D9C873E}"/>
                </a:ext>
              </a:extLst>
            </p:cNvPr>
            <p:cNvSpPr txBox="1"/>
            <p:nvPr/>
          </p:nvSpPr>
          <p:spPr>
            <a:xfrm>
              <a:off x="4114429" y="1716203"/>
              <a:ext cx="2073073" cy="10341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Illustrate inequalities on a number line.</a:t>
              </a: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A79D1328-F251-12C5-5B66-25C1BB2D8C5B}"/>
              </a:ext>
            </a:extLst>
          </p:cNvPr>
          <p:cNvGrpSpPr/>
          <p:nvPr/>
        </p:nvGrpSpPr>
        <p:grpSpPr>
          <a:xfrm>
            <a:off x="666887" y="2505755"/>
            <a:ext cx="6949255" cy="451058"/>
            <a:chOff x="4114429" y="1667793"/>
            <a:chExt cx="2093199" cy="1082538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6AC2EC5D-4AF2-9303-BF6C-C948797CDA64}"/>
                </a:ext>
              </a:extLst>
            </p:cNvPr>
            <p:cNvSpPr/>
            <p:nvPr/>
          </p:nvSpPr>
          <p:spPr>
            <a:xfrm>
              <a:off x="4119628" y="1667793"/>
              <a:ext cx="2088000" cy="1080000"/>
            </a:xfrm>
            <a:prstGeom prst="roundRect">
              <a:avLst>
                <a:gd name="adj" fmla="val 6344"/>
              </a:avLst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DF3774FC-7664-4B02-A7E2-BBD35404C72A}"/>
                </a:ext>
              </a:extLst>
            </p:cNvPr>
            <p:cNvSpPr txBox="1"/>
            <p:nvPr/>
          </p:nvSpPr>
          <p:spPr>
            <a:xfrm>
              <a:off x="4114429" y="1716203"/>
              <a:ext cx="2073073" cy="10341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Solve linear inequalities.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79D1328-F251-12C5-5B66-25C1BB2D8C5B}"/>
              </a:ext>
            </a:extLst>
          </p:cNvPr>
          <p:cNvGrpSpPr/>
          <p:nvPr/>
        </p:nvGrpSpPr>
        <p:grpSpPr>
          <a:xfrm>
            <a:off x="679389" y="3477293"/>
            <a:ext cx="6949255" cy="451058"/>
            <a:chOff x="4114429" y="1667793"/>
            <a:chExt cx="2093199" cy="1082538"/>
          </a:xfrm>
        </p:grpSpPr>
        <p:sp>
          <p:nvSpPr>
            <p:cNvPr id="13" name="Rectangle: Rounded Corners 3">
              <a:extLst>
                <a:ext uri="{FF2B5EF4-FFF2-40B4-BE49-F238E27FC236}">
                  <a16:creationId xmlns:a16="http://schemas.microsoft.com/office/drawing/2014/main" id="{6AC2EC5D-4AF2-9303-BF6C-C948797CDA64}"/>
                </a:ext>
              </a:extLst>
            </p:cNvPr>
            <p:cNvSpPr/>
            <p:nvPr/>
          </p:nvSpPr>
          <p:spPr>
            <a:xfrm>
              <a:off x="4119628" y="1667793"/>
              <a:ext cx="2088000" cy="1080000"/>
            </a:xfrm>
            <a:prstGeom prst="roundRect">
              <a:avLst>
                <a:gd name="adj" fmla="val 6344"/>
              </a:avLst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2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DF3774FC-7664-4B02-A7E2-BBD35404C72A}"/>
                </a:ext>
              </a:extLst>
            </p:cNvPr>
            <p:cNvSpPr txBox="1"/>
            <p:nvPr/>
          </p:nvSpPr>
          <p:spPr>
            <a:xfrm>
              <a:off x="4114429" y="1716203"/>
              <a:ext cx="2073073" cy="10341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Shade simple linear inequalities on co-ordinate axes.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462299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14B66C25-3B2E-BB52-F0E4-898F9F6823CF}"/>
              </a:ext>
            </a:extLst>
          </p:cNvPr>
          <p:cNvSpPr/>
          <p:nvPr/>
        </p:nvSpPr>
        <p:spPr>
          <a:xfrm>
            <a:off x="231981" y="164003"/>
            <a:ext cx="11728038" cy="6529994"/>
          </a:xfrm>
          <a:prstGeom prst="roundRect">
            <a:avLst>
              <a:gd name="adj" fmla="val 5784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8A5D67-AF68-4F88-ABEC-B8150BA8A46D}"/>
              </a:ext>
            </a:extLst>
          </p:cNvPr>
          <p:cNvSpPr txBox="1"/>
          <p:nvPr/>
        </p:nvSpPr>
        <p:spPr>
          <a:xfrm>
            <a:off x="4658335" y="176916"/>
            <a:ext cx="28753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Arial Black" panose="020B0A04020102020204" pitchFamily="34" charset="0"/>
              </a:rPr>
              <a:t>Exercise</a:t>
            </a:r>
            <a:endParaRPr lang="en-GB" sz="3200" dirty="0">
              <a:latin typeface="Arial Black" panose="020B0A040201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84A5AA4-4735-3A2A-8DA2-C07C82EFBE61}"/>
              </a:ext>
            </a:extLst>
          </p:cNvPr>
          <p:cNvSpPr txBox="1"/>
          <p:nvPr/>
        </p:nvSpPr>
        <p:spPr>
          <a:xfrm>
            <a:off x="554347" y="993792"/>
            <a:ext cx="84650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Write down the integers which satisfy each inequality: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54A54C-A566-3467-23B8-66FDAEA39880}"/>
              </a:ext>
            </a:extLst>
          </p:cNvPr>
          <p:cNvSpPr txBox="1"/>
          <p:nvPr/>
        </p:nvSpPr>
        <p:spPr>
          <a:xfrm>
            <a:off x="1199318" y="2024955"/>
            <a:ext cx="22575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(a)   - 2  </a:t>
            </a:r>
            <a:r>
              <a:rPr lang="en-GB" sz="2200" dirty="0">
                <a:sym typeface="Symbol" panose="05050102010706020507" pitchFamily="18" charset="2"/>
              </a:rPr>
              <a:t>  n   2  </a:t>
            </a:r>
            <a:endParaRPr lang="en-GB" sz="2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7E53CD-4455-4442-CEF2-D60B36D67FAE}"/>
              </a:ext>
            </a:extLst>
          </p:cNvPr>
          <p:cNvSpPr txBox="1"/>
          <p:nvPr/>
        </p:nvSpPr>
        <p:spPr>
          <a:xfrm>
            <a:off x="4840119" y="2024955"/>
            <a:ext cx="22575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(b)   3  </a:t>
            </a:r>
            <a:r>
              <a:rPr lang="en-GB" sz="2200" dirty="0">
                <a:sym typeface="Symbol" panose="05050102010706020507" pitchFamily="18" charset="2"/>
              </a:rPr>
              <a:t>  n  &lt;  6  </a:t>
            </a:r>
            <a:endParaRPr lang="en-GB" sz="2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3E3F446-6732-5525-FE9D-DE9100ACED77}"/>
              </a:ext>
            </a:extLst>
          </p:cNvPr>
          <p:cNvSpPr txBox="1"/>
          <p:nvPr/>
        </p:nvSpPr>
        <p:spPr>
          <a:xfrm>
            <a:off x="4840119" y="3622338"/>
            <a:ext cx="30744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(d)   - 4  </a:t>
            </a:r>
            <a:r>
              <a:rPr lang="en-GB" sz="2200" dirty="0">
                <a:sym typeface="Symbol" panose="05050102010706020507" pitchFamily="18" charset="2"/>
              </a:rPr>
              <a:t>  n + 3  &lt;  0  </a:t>
            </a:r>
            <a:endParaRPr lang="en-GB" sz="2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D7EE915-7705-43B3-710D-CDC9709ADFC3}"/>
              </a:ext>
            </a:extLst>
          </p:cNvPr>
          <p:cNvSpPr txBox="1"/>
          <p:nvPr/>
        </p:nvSpPr>
        <p:spPr>
          <a:xfrm>
            <a:off x="1199318" y="3622338"/>
            <a:ext cx="22575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(c)   -1  </a:t>
            </a:r>
            <a:r>
              <a:rPr lang="en-GB" sz="2200" dirty="0">
                <a:sym typeface="Symbol" panose="05050102010706020507" pitchFamily="18" charset="2"/>
              </a:rPr>
              <a:t>&lt;  n  &lt;  1  </a:t>
            </a:r>
            <a:endParaRPr lang="en-GB" sz="2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A8C7653-E725-0607-83A6-F681CE37D3A4}"/>
              </a:ext>
            </a:extLst>
          </p:cNvPr>
          <p:cNvSpPr txBox="1"/>
          <p:nvPr/>
        </p:nvSpPr>
        <p:spPr>
          <a:xfrm>
            <a:off x="1199318" y="5090726"/>
            <a:ext cx="30744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(e)   2  </a:t>
            </a:r>
            <a:r>
              <a:rPr lang="en-GB" sz="2200" dirty="0">
                <a:sym typeface="Symbol" panose="05050102010706020507" pitchFamily="18" charset="2"/>
              </a:rPr>
              <a:t>&lt;  2n    10  </a:t>
            </a:r>
            <a:endParaRPr lang="en-GB" sz="2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002B593-EC7D-89CC-6F01-29ACBA17C450}"/>
              </a:ext>
            </a:extLst>
          </p:cNvPr>
          <p:cNvSpPr txBox="1"/>
          <p:nvPr/>
        </p:nvSpPr>
        <p:spPr>
          <a:xfrm>
            <a:off x="4840119" y="5090726"/>
            <a:ext cx="30744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(f)   - 6  </a:t>
            </a:r>
            <a:r>
              <a:rPr lang="en-GB" sz="2200" dirty="0">
                <a:sym typeface="Symbol" panose="05050102010706020507" pitchFamily="18" charset="2"/>
              </a:rPr>
              <a:t>&lt;  3n - 3    3  </a:t>
            </a:r>
            <a:endParaRPr lang="en-GB" sz="2200" dirty="0"/>
          </a:p>
        </p:txBody>
      </p:sp>
      <p:sp>
        <p:nvSpPr>
          <p:cNvPr id="2" name="Folded Corner 1"/>
          <p:cNvSpPr/>
          <p:nvPr/>
        </p:nvSpPr>
        <p:spPr>
          <a:xfrm rot="168331">
            <a:off x="8321786" y="1676785"/>
            <a:ext cx="3635958" cy="4756682"/>
          </a:xfrm>
          <a:prstGeom prst="foldedCorner">
            <a:avLst>
              <a:gd name="adj" fmla="val 8187"/>
            </a:avLst>
          </a:prstGeom>
          <a:solidFill>
            <a:srgbClr val="E3E34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200" b="1" dirty="0">
                <a:solidFill>
                  <a:schemeClr val="tx1"/>
                </a:solidFill>
              </a:rPr>
              <a:t>Challenge</a:t>
            </a:r>
          </a:p>
          <a:p>
            <a:pPr algn="ctr"/>
            <a:endParaRPr lang="en-GB" sz="2200" b="1" dirty="0">
              <a:solidFill>
                <a:schemeClr val="tx1"/>
              </a:solidFill>
            </a:endParaRPr>
          </a:p>
          <a:p>
            <a:pPr algn="ctr"/>
            <a:r>
              <a:rPr lang="en-GB" sz="2200" dirty="0">
                <a:solidFill>
                  <a:schemeClr val="tx1"/>
                </a:solidFill>
              </a:rPr>
              <a:t>n is an integer that satisfies both inequalities below:</a:t>
            </a:r>
          </a:p>
          <a:p>
            <a:pPr algn="ctr"/>
            <a:endParaRPr lang="en-GB" sz="2200" dirty="0">
              <a:solidFill>
                <a:schemeClr val="tx1"/>
              </a:solidFill>
            </a:endParaRPr>
          </a:p>
          <a:p>
            <a:pPr algn="ctr"/>
            <a:r>
              <a:rPr lang="en-GB" sz="2200" dirty="0">
                <a:solidFill>
                  <a:schemeClr val="tx1"/>
                </a:solidFill>
              </a:rPr>
              <a:t>- 7  &lt;   n  -  6  </a:t>
            </a:r>
            <a:r>
              <a:rPr lang="en-GB" sz="2200" dirty="0">
                <a:solidFill>
                  <a:schemeClr val="tx1"/>
                </a:solidFill>
                <a:sym typeface="Symbol" panose="05050102010706020507" pitchFamily="18" charset="2"/>
              </a:rPr>
              <a:t></a:t>
            </a:r>
            <a:r>
              <a:rPr lang="en-GB" sz="2200" dirty="0">
                <a:solidFill>
                  <a:schemeClr val="tx1"/>
                </a:solidFill>
              </a:rPr>
              <a:t>  1</a:t>
            </a:r>
          </a:p>
          <a:p>
            <a:pPr algn="ctr"/>
            <a:endParaRPr lang="en-GB" sz="2200" dirty="0">
              <a:solidFill>
                <a:schemeClr val="tx1"/>
              </a:solidFill>
            </a:endParaRPr>
          </a:p>
          <a:p>
            <a:pPr algn="ctr"/>
            <a:r>
              <a:rPr lang="en-GB" sz="2200" dirty="0">
                <a:solidFill>
                  <a:schemeClr val="tx1"/>
                </a:solidFill>
              </a:rPr>
              <a:t>13  &lt;  2n + 1  </a:t>
            </a:r>
            <a:r>
              <a:rPr lang="en-GB" sz="2200" dirty="0">
                <a:solidFill>
                  <a:schemeClr val="tx1"/>
                </a:solidFill>
                <a:sym typeface="Symbol" panose="05050102010706020507" pitchFamily="18" charset="2"/>
              </a:rPr>
              <a:t>  21</a:t>
            </a:r>
          </a:p>
          <a:p>
            <a:pPr algn="ctr"/>
            <a:endParaRPr lang="en-GB" sz="2200" dirty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pPr algn="ctr"/>
            <a:r>
              <a:rPr lang="en-GB" sz="2200" dirty="0">
                <a:solidFill>
                  <a:schemeClr val="tx1"/>
                </a:solidFill>
                <a:sym typeface="Symbol" panose="05050102010706020507" pitchFamily="18" charset="2"/>
              </a:rPr>
              <a:t>What is the value of n?</a:t>
            </a:r>
            <a:endParaRPr lang="en-GB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9947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A93235-BD89-9603-501A-D8247FC931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95F096B1-94A7-58EC-4024-5E182E7FEBCD}"/>
              </a:ext>
            </a:extLst>
          </p:cNvPr>
          <p:cNvSpPr/>
          <p:nvPr/>
        </p:nvSpPr>
        <p:spPr>
          <a:xfrm>
            <a:off x="231981" y="164003"/>
            <a:ext cx="11728038" cy="6529994"/>
          </a:xfrm>
          <a:prstGeom prst="roundRect">
            <a:avLst>
              <a:gd name="adj" fmla="val 5784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77115B-2860-6786-A2FF-6829A99BDE1F}"/>
              </a:ext>
            </a:extLst>
          </p:cNvPr>
          <p:cNvSpPr txBox="1"/>
          <p:nvPr/>
        </p:nvSpPr>
        <p:spPr>
          <a:xfrm>
            <a:off x="4658335" y="176916"/>
            <a:ext cx="28753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Arial Black" panose="020B0A04020102020204" pitchFamily="34" charset="0"/>
              </a:rPr>
              <a:t>Exercise</a:t>
            </a:r>
            <a:endParaRPr lang="en-GB" sz="3200" dirty="0">
              <a:latin typeface="Arial Black" panose="020B0A040201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0CC23FF-91AB-49FD-C80C-B23C11A18409}"/>
              </a:ext>
            </a:extLst>
          </p:cNvPr>
          <p:cNvSpPr txBox="1"/>
          <p:nvPr/>
        </p:nvSpPr>
        <p:spPr>
          <a:xfrm>
            <a:off x="554347" y="993792"/>
            <a:ext cx="84650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Write down the integers which satisfy each inequality: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C88CE6D-1AFD-54DC-CD53-744150BACF44}"/>
              </a:ext>
            </a:extLst>
          </p:cNvPr>
          <p:cNvSpPr txBox="1"/>
          <p:nvPr/>
        </p:nvSpPr>
        <p:spPr>
          <a:xfrm>
            <a:off x="1199318" y="2024955"/>
            <a:ext cx="22575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(a)   - 2  </a:t>
            </a:r>
            <a:r>
              <a:rPr lang="en-GB" sz="2200" dirty="0">
                <a:sym typeface="Symbol" panose="05050102010706020507" pitchFamily="18" charset="2"/>
              </a:rPr>
              <a:t>  n   2  </a:t>
            </a:r>
            <a:endParaRPr lang="en-GB" sz="2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8D5D931-483F-968D-093B-36FA9AFE12E5}"/>
              </a:ext>
            </a:extLst>
          </p:cNvPr>
          <p:cNvSpPr txBox="1"/>
          <p:nvPr/>
        </p:nvSpPr>
        <p:spPr>
          <a:xfrm>
            <a:off x="4840119" y="2024955"/>
            <a:ext cx="22575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(b)   3  </a:t>
            </a:r>
            <a:r>
              <a:rPr lang="en-GB" sz="2200" dirty="0">
                <a:sym typeface="Symbol" panose="05050102010706020507" pitchFamily="18" charset="2"/>
              </a:rPr>
              <a:t>  n  &lt;  6  </a:t>
            </a:r>
            <a:endParaRPr lang="en-GB" sz="2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E5C4C8-E67F-7989-3639-7A226C9E4146}"/>
              </a:ext>
            </a:extLst>
          </p:cNvPr>
          <p:cNvSpPr txBox="1"/>
          <p:nvPr/>
        </p:nvSpPr>
        <p:spPr>
          <a:xfrm>
            <a:off x="4840119" y="3622338"/>
            <a:ext cx="30744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(d)   - 4  </a:t>
            </a:r>
            <a:r>
              <a:rPr lang="en-GB" sz="2200" dirty="0">
                <a:sym typeface="Symbol" panose="05050102010706020507" pitchFamily="18" charset="2"/>
              </a:rPr>
              <a:t>  n + 3  &lt;  0  </a:t>
            </a:r>
            <a:endParaRPr lang="en-GB" sz="2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6E85D76-9E38-4C02-C56E-585FDA7747B3}"/>
              </a:ext>
            </a:extLst>
          </p:cNvPr>
          <p:cNvSpPr txBox="1"/>
          <p:nvPr/>
        </p:nvSpPr>
        <p:spPr>
          <a:xfrm>
            <a:off x="1199318" y="3622338"/>
            <a:ext cx="22575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(c)   -1  </a:t>
            </a:r>
            <a:r>
              <a:rPr lang="en-GB" sz="2200" dirty="0">
                <a:sym typeface="Symbol" panose="05050102010706020507" pitchFamily="18" charset="2"/>
              </a:rPr>
              <a:t>&lt;  n  &lt;  1  </a:t>
            </a:r>
            <a:endParaRPr lang="en-GB" sz="2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E3D3CE9-0C1A-2054-D3C8-0F867D1598D6}"/>
              </a:ext>
            </a:extLst>
          </p:cNvPr>
          <p:cNvSpPr txBox="1"/>
          <p:nvPr/>
        </p:nvSpPr>
        <p:spPr>
          <a:xfrm>
            <a:off x="1199318" y="5090726"/>
            <a:ext cx="30744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(e)   2  </a:t>
            </a:r>
            <a:r>
              <a:rPr lang="en-GB" sz="2200" dirty="0">
                <a:sym typeface="Symbol" panose="05050102010706020507" pitchFamily="18" charset="2"/>
              </a:rPr>
              <a:t>&lt;  2n    10  </a:t>
            </a:r>
            <a:endParaRPr lang="en-GB" sz="2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391DB11-DB40-A751-4DC4-8D0DB0072936}"/>
              </a:ext>
            </a:extLst>
          </p:cNvPr>
          <p:cNvSpPr txBox="1"/>
          <p:nvPr/>
        </p:nvSpPr>
        <p:spPr>
          <a:xfrm>
            <a:off x="4840119" y="5090726"/>
            <a:ext cx="30744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(f)   - 6  </a:t>
            </a:r>
            <a:r>
              <a:rPr lang="en-GB" sz="2200" dirty="0">
                <a:sym typeface="Symbol" panose="05050102010706020507" pitchFamily="18" charset="2"/>
              </a:rPr>
              <a:t>&lt;  3n - 3    3  </a:t>
            </a:r>
            <a:endParaRPr lang="en-GB" sz="2200" dirty="0"/>
          </a:p>
        </p:txBody>
      </p:sp>
      <p:sp>
        <p:nvSpPr>
          <p:cNvPr id="2" name="Folded Corner 1">
            <a:extLst>
              <a:ext uri="{FF2B5EF4-FFF2-40B4-BE49-F238E27FC236}">
                <a16:creationId xmlns:a16="http://schemas.microsoft.com/office/drawing/2014/main" id="{962CC349-7B60-D5DF-1036-A3915E83831F}"/>
              </a:ext>
            </a:extLst>
          </p:cNvPr>
          <p:cNvSpPr/>
          <p:nvPr/>
        </p:nvSpPr>
        <p:spPr>
          <a:xfrm rot="168331">
            <a:off x="8500657" y="1679854"/>
            <a:ext cx="3403488" cy="4756682"/>
          </a:xfrm>
          <a:prstGeom prst="foldedCorner">
            <a:avLst>
              <a:gd name="adj" fmla="val 8187"/>
            </a:avLst>
          </a:prstGeom>
          <a:solidFill>
            <a:srgbClr val="E3E34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200" b="1" dirty="0">
                <a:solidFill>
                  <a:schemeClr val="tx1"/>
                </a:solidFill>
              </a:rPr>
              <a:t>Challenge</a:t>
            </a:r>
          </a:p>
          <a:p>
            <a:pPr algn="ctr"/>
            <a:endParaRPr lang="en-GB" sz="2200" dirty="0">
              <a:solidFill>
                <a:schemeClr val="tx1"/>
              </a:solidFill>
            </a:endParaRPr>
          </a:p>
          <a:p>
            <a:pPr algn="ctr"/>
            <a:r>
              <a:rPr lang="en-GB" sz="2200" dirty="0">
                <a:solidFill>
                  <a:schemeClr val="tx1"/>
                </a:solidFill>
              </a:rPr>
              <a:t>n is an integer that satisfies both inequalities below:</a:t>
            </a:r>
          </a:p>
          <a:p>
            <a:pPr algn="ctr"/>
            <a:endParaRPr lang="en-GB" sz="2200" dirty="0">
              <a:solidFill>
                <a:schemeClr val="tx1"/>
              </a:solidFill>
            </a:endParaRPr>
          </a:p>
          <a:p>
            <a:pPr algn="ctr"/>
            <a:r>
              <a:rPr lang="en-GB" sz="2200" dirty="0">
                <a:solidFill>
                  <a:schemeClr val="tx1"/>
                </a:solidFill>
              </a:rPr>
              <a:t>- 7  &lt;   n - 6  </a:t>
            </a:r>
            <a:r>
              <a:rPr lang="en-GB" sz="2200" dirty="0">
                <a:solidFill>
                  <a:schemeClr val="tx1"/>
                </a:solidFill>
                <a:sym typeface="Symbol" panose="05050102010706020507" pitchFamily="18" charset="2"/>
              </a:rPr>
              <a:t></a:t>
            </a:r>
            <a:r>
              <a:rPr lang="en-GB" sz="2200" dirty="0">
                <a:solidFill>
                  <a:schemeClr val="tx1"/>
                </a:solidFill>
              </a:rPr>
              <a:t>  1</a:t>
            </a:r>
          </a:p>
          <a:p>
            <a:pPr algn="ctr"/>
            <a:endParaRPr lang="en-GB" sz="2200" dirty="0">
              <a:solidFill>
                <a:schemeClr val="tx1"/>
              </a:solidFill>
            </a:endParaRPr>
          </a:p>
          <a:p>
            <a:pPr algn="ctr"/>
            <a:r>
              <a:rPr lang="en-GB" sz="2200" dirty="0">
                <a:solidFill>
                  <a:schemeClr val="tx1"/>
                </a:solidFill>
              </a:rPr>
              <a:t>13  &lt;  2n + 1  </a:t>
            </a:r>
            <a:r>
              <a:rPr lang="en-GB" sz="2200" dirty="0">
                <a:solidFill>
                  <a:schemeClr val="tx1"/>
                </a:solidFill>
                <a:sym typeface="Symbol" panose="05050102010706020507" pitchFamily="18" charset="2"/>
              </a:rPr>
              <a:t>  21</a:t>
            </a:r>
          </a:p>
          <a:p>
            <a:pPr algn="ctr"/>
            <a:endParaRPr lang="en-GB" sz="2200" dirty="0">
              <a:solidFill>
                <a:schemeClr val="tx1"/>
              </a:solidFill>
              <a:sym typeface="Symbol" panose="05050102010706020507" pitchFamily="18" charset="2"/>
            </a:endParaRPr>
          </a:p>
          <a:p>
            <a:pPr algn="ctr"/>
            <a:r>
              <a:rPr lang="en-GB" sz="2200" dirty="0">
                <a:solidFill>
                  <a:schemeClr val="tx1"/>
                </a:solidFill>
                <a:sym typeface="Symbol" panose="05050102010706020507" pitchFamily="18" charset="2"/>
              </a:rPr>
              <a:t>What is the value of n?</a:t>
            </a:r>
            <a:endParaRPr lang="en-GB" sz="2200" dirty="0">
              <a:solidFill>
                <a:schemeClr val="tx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57A5D33-C188-C944-A704-FC3E7E0F9AF3}"/>
              </a:ext>
            </a:extLst>
          </p:cNvPr>
          <p:cNvSpPr txBox="1"/>
          <p:nvPr/>
        </p:nvSpPr>
        <p:spPr>
          <a:xfrm>
            <a:off x="1765646" y="2455842"/>
            <a:ext cx="25820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FF0000"/>
                </a:solidFill>
              </a:rPr>
              <a:t> - 2 , -1 , 0 , 1 , 2</a:t>
            </a:r>
            <a:r>
              <a:rPr lang="en-GB" sz="2200" b="1" dirty="0">
                <a:solidFill>
                  <a:srgbClr val="FF0000"/>
                </a:solidFill>
                <a:sym typeface="Symbol" panose="05050102010706020507" pitchFamily="18" charset="2"/>
              </a:rPr>
              <a:t>  </a:t>
            </a:r>
            <a:endParaRPr lang="en-GB" sz="2200" b="1" dirty="0">
              <a:solidFill>
                <a:srgbClr val="FF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F05E2B3-322D-F3B7-A8C5-A40630E7A88D}"/>
              </a:ext>
            </a:extLst>
          </p:cNvPr>
          <p:cNvSpPr txBox="1"/>
          <p:nvPr/>
        </p:nvSpPr>
        <p:spPr>
          <a:xfrm>
            <a:off x="5282733" y="2454147"/>
            <a:ext cx="156960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FF0000"/>
                </a:solidFill>
              </a:rPr>
              <a:t> 3 , 4 , 5</a:t>
            </a:r>
            <a:r>
              <a:rPr lang="en-GB" sz="2200" b="1" dirty="0">
                <a:solidFill>
                  <a:srgbClr val="FF0000"/>
                </a:solidFill>
                <a:sym typeface="Symbol" panose="05050102010706020507" pitchFamily="18" charset="2"/>
              </a:rPr>
              <a:t>  </a:t>
            </a:r>
            <a:endParaRPr lang="en-GB" sz="2200" b="1" dirty="0">
              <a:solidFill>
                <a:srgbClr val="FF00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A45F4FD-3E22-71FC-C2CC-F9F88250B5A5}"/>
              </a:ext>
            </a:extLst>
          </p:cNvPr>
          <p:cNvSpPr txBox="1"/>
          <p:nvPr/>
        </p:nvSpPr>
        <p:spPr>
          <a:xfrm>
            <a:off x="1765645" y="4121470"/>
            <a:ext cx="6903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FF0000"/>
                </a:solidFill>
              </a:rPr>
              <a:t> 0</a:t>
            </a:r>
            <a:r>
              <a:rPr lang="en-GB" sz="2200" b="1" dirty="0">
                <a:solidFill>
                  <a:srgbClr val="FF0000"/>
                </a:solidFill>
                <a:sym typeface="Symbol" panose="05050102010706020507" pitchFamily="18" charset="2"/>
              </a:rPr>
              <a:t>  </a:t>
            </a:r>
            <a:endParaRPr lang="en-GB" sz="2200" b="1" dirty="0">
              <a:solidFill>
                <a:srgbClr val="FF00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1AE6FA4-C491-16F0-B8FE-046ACF9DDA97}"/>
              </a:ext>
            </a:extLst>
          </p:cNvPr>
          <p:cNvSpPr txBox="1"/>
          <p:nvPr/>
        </p:nvSpPr>
        <p:spPr>
          <a:xfrm>
            <a:off x="5282733" y="5521613"/>
            <a:ext cx="156960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FF0000"/>
                </a:solidFill>
              </a:rPr>
              <a:t> 0 , 1 , 2</a:t>
            </a:r>
            <a:r>
              <a:rPr lang="en-GB" sz="2200" b="1" dirty="0">
                <a:solidFill>
                  <a:srgbClr val="FF0000"/>
                </a:solidFill>
                <a:sym typeface="Symbol" panose="05050102010706020507" pitchFamily="18" charset="2"/>
              </a:rPr>
              <a:t>  </a:t>
            </a:r>
            <a:endParaRPr lang="en-GB" sz="2200" b="1" dirty="0">
              <a:solidFill>
                <a:srgbClr val="FF000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573E486-3FA1-3EC1-3847-792576D2A7F4}"/>
              </a:ext>
            </a:extLst>
          </p:cNvPr>
          <p:cNvSpPr txBox="1"/>
          <p:nvPr/>
        </p:nvSpPr>
        <p:spPr>
          <a:xfrm>
            <a:off x="1727707" y="5543780"/>
            <a:ext cx="197773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FF0000"/>
                </a:solidFill>
              </a:rPr>
              <a:t> 2 , 3 , 4 , 5</a:t>
            </a:r>
            <a:r>
              <a:rPr lang="en-GB" sz="2200" b="1" dirty="0">
                <a:solidFill>
                  <a:srgbClr val="FF0000"/>
                </a:solidFill>
                <a:sym typeface="Symbol" panose="05050102010706020507" pitchFamily="18" charset="2"/>
              </a:rPr>
              <a:t>  </a:t>
            </a:r>
            <a:endParaRPr lang="en-GB" sz="2200" b="1" dirty="0">
              <a:solidFill>
                <a:srgbClr val="FF000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278106A-B241-9254-F688-9AFC03AA7F7D}"/>
              </a:ext>
            </a:extLst>
          </p:cNvPr>
          <p:cNvSpPr txBox="1"/>
          <p:nvPr/>
        </p:nvSpPr>
        <p:spPr>
          <a:xfrm>
            <a:off x="5377086" y="4056007"/>
            <a:ext cx="23691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FF0000"/>
                </a:solidFill>
              </a:rPr>
              <a:t> - 7 , - 6 , - 5 , - 4 </a:t>
            </a:r>
            <a:r>
              <a:rPr lang="en-GB" sz="2200" b="1" dirty="0">
                <a:solidFill>
                  <a:srgbClr val="FF0000"/>
                </a:solidFill>
                <a:sym typeface="Symbol" panose="05050102010706020507" pitchFamily="18" charset="2"/>
              </a:rPr>
              <a:t>  </a:t>
            </a:r>
            <a:endParaRPr lang="en-GB" sz="2200" b="1" dirty="0">
              <a:solidFill>
                <a:srgbClr val="FF000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D7AB889-EDDE-FA6D-E1AB-DDDA995B7A4B}"/>
              </a:ext>
            </a:extLst>
          </p:cNvPr>
          <p:cNvSpPr txBox="1"/>
          <p:nvPr/>
        </p:nvSpPr>
        <p:spPr>
          <a:xfrm rot="189487">
            <a:off x="9634865" y="5784635"/>
            <a:ext cx="156960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FF0000"/>
                </a:solidFill>
              </a:rPr>
              <a:t>n  =  7</a:t>
            </a:r>
          </a:p>
        </p:txBody>
      </p:sp>
    </p:spTree>
    <p:extLst>
      <p:ext uri="{BB962C8B-B14F-4D97-AF65-F5344CB8AC3E}">
        <p14:creationId xmlns:p14="http://schemas.microsoft.com/office/powerpoint/2010/main" val="42506672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49D3DA-0321-65C8-AEEC-72DB6AE271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06DA15AF-B7AC-4979-D0C2-623F01FB77D8}"/>
              </a:ext>
            </a:extLst>
          </p:cNvPr>
          <p:cNvSpPr/>
          <p:nvPr/>
        </p:nvSpPr>
        <p:spPr>
          <a:xfrm>
            <a:off x="231981" y="164003"/>
            <a:ext cx="11728038" cy="6529994"/>
          </a:xfrm>
          <a:prstGeom prst="roundRect">
            <a:avLst>
              <a:gd name="adj" fmla="val 5784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E5A779A-57E3-D011-A55F-E3E7ADF078FD}"/>
              </a:ext>
            </a:extLst>
          </p:cNvPr>
          <p:cNvSpPr txBox="1"/>
          <p:nvPr/>
        </p:nvSpPr>
        <p:spPr>
          <a:xfrm>
            <a:off x="1670305" y="166060"/>
            <a:ext cx="88513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Arial Black" panose="020B0A04020102020204" pitchFamily="34" charset="0"/>
              </a:rPr>
              <a:t>Solving Linear Inequalities Example</a:t>
            </a:r>
            <a:endParaRPr lang="en-GB" sz="3200" dirty="0">
              <a:latin typeface="Arial Black" panose="020B0A040201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2E095E-5002-6F1D-837C-8542214134B4}"/>
              </a:ext>
            </a:extLst>
          </p:cNvPr>
          <p:cNvSpPr txBox="1"/>
          <p:nvPr/>
        </p:nvSpPr>
        <p:spPr>
          <a:xfrm>
            <a:off x="854602" y="1355375"/>
            <a:ext cx="406164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Solve the inequalities.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D2988E2-7515-FAD4-2B34-696CBB972818}"/>
              </a:ext>
            </a:extLst>
          </p:cNvPr>
          <p:cNvSpPr txBox="1"/>
          <p:nvPr/>
        </p:nvSpPr>
        <p:spPr>
          <a:xfrm>
            <a:off x="6264717" y="2221134"/>
            <a:ext cx="19664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b)   8x   </a:t>
            </a:r>
            <a:r>
              <a:rPr lang="en-GB" sz="2200" dirty="0">
                <a:sym typeface="Symbol" panose="05050102010706020507" pitchFamily="18" charset="2"/>
              </a:rPr>
              <a:t> </a:t>
            </a:r>
            <a:r>
              <a:rPr lang="en-GB" sz="2200" dirty="0"/>
              <a:t> 48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DC655A-948C-D206-E4CA-0BCBFF57D595}"/>
              </a:ext>
            </a:extLst>
          </p:cNvPr>
          <p:cNvSpPr txBox="1"/>
          <p:nvPr/>
        </p:nvSpPr>
        <p:spPr>
          <a:xfrm>
            <a:off x="1626427" y="2221134"/>
            <a:ext cx="23343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a)   b  +  10   </a:t>
            </a:r>
            <a:r>
              <a:rPr lang="en-GB" sz="2200" dirty="0">
                <a:sym typeface="Symbol" panose="05050102010706020507" pitchFamily="18" charset="2"/>
              </a:rPr>
              <a:t>&lt; </a:t>
            </a:r>
            <a:r>
              <a:rPr lang="en-GB" sz="2200" dirty="0"/>
              <a:t> 7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9431046-0BA4-6E1A-87EA-37CEFD3EDDD1}"/>
              </a:ext>
            </a:extLst>
          </p:cNvPr>
          <p:cNvSpPr txBox="1"/>
          <p:nvPr/>
        </p:nvSpPr>
        <p:spPr>
          <a:xfrm>
            <a:off x="1670305" y="3990536"/>
            <a:ext cx="2448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c)   2t  +  1   </a:t>
            </a:r>
            <a:r>
              <a:rPr lang="en-GB" sz="2200" dirty="0">
                <a:sym typeface="Symbol" panose="05050102010706020507" pitchFamily="18" charset="2"/>
              </a:rPr>
              <a:t>&gt; </a:t>
            </a:r>
            <a:r>
              <a:rPr lang="en-GB" sz="2200" dirty="0"/>
              <a:t> 37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C865529-11B1-F6A0-E06D-FFE303806E51}"/>
              </a:ext>
            </a:extLst>
          </p:cNvPr>
          <p:cNvGrpSpPr/>
          <p:nvPr/>
        </p:nvGrpSpPr>
        <p:grpSpPr>
          <a:xfrm>
            <a:off x="6264717" y="3990536"/>
            <a:ext cx="2334359" cy="807984"/>
            <a:chOff x="6755853" y="4138108"/>
            <a:chExt cx="2334359" cy="807984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D51FF89E-5243-EDA6-9B9E-4E8639882CFB}"/>
                </a:ext>
              </a:extLst>
            </p:cNvPr>
            <p:cNvSpPr txBox="1"/>
            <p:nvPr/>
          </p:nvSpPr>
          <p:spPr>
            <a:xfrm>
              <a:off x="6755853" y="4138108"/>
              <a:ext cx="2334359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200" dirty="0"/>
                <a:t>d)   w  -  6   </a:t>
              </a:r>
              <a:r>
                <a:rPr lang="en-GB" sz="2200" dirty="0">
                  <a:sym typeface="Symbol" panose="05050102010706020507" pitchFamily="18" charset="2"/>
                </a:rPr>
                <a:t> </a:t>
              </a:r>
              <a:r>
                <a:rPr lang="en-GB" sz="2200" dirty="0"/>
                <a:t> 7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8E522120-8C26-564D-CD5D-AFA1ED97465C}"/>
                </a:ext>
              </a:extLst>
            </p:cNvPr>
            <p:cNvSpPr txBox="1"/>
            <p:nvPr/>
          </p:nvSpPr>
          <p:spPr>
            <a:xfrm>
              <a:off x="7489164" y="4515205"/>
              <a:ext cx="557554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200" dirty="0"/>
                <a:t>3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6F467B1-BF80-375A-B97A-E6399239FD49}"/>
                </a:ext>
              </a:extLst>
            </p:cNvPr>
            <p:cNvCxnSpPr>
              <a:cxnSpLocks/>
            </p:cNvCxnSpPr>
            <p:nvPr/>
          </p:nvCxnSpPr>
          <p:spPr>
            <a:xfrm>
              <a:off x="7336465" y="4515205"/>
              <a:ext cx="71025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099427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D8DE940F-E172-194E-1741-7FD07092BE27}"/>
              </a:ext>
            </a:extLst>
          </p:cNvPr>
          <p:cNvSpPr/>
          <p:nvPr/>
        </p:nvSpPr>
        <p:spPr>
          <a:xfrm>
            <a:off x="231981" y="164003"/>
            <a:ext cx="11728038" cy="6529994"/>
          </a:xfrm>
          <a:prstGeom prst="roundRect">
            <a:avLst>
              <a:gd name="adj" fmla="val 5784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8A5D67-AF68-4F88-ABEC-B8150BA8A46D}"/>
              </a:ext>
            </a:extLst>
          </p:cNvPr>
          <p:cNvSpPr txBox="1"/>
          <p:nvPr/>
        </p:nvSpPr>
        <p:spPr>
          <a:xfrm>
            <a:off x="4333181" y="178417"/>
            <a:ext cx="35256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Arial Black" panose="020B0A04020102020204" pitchFamily="34" charset="0"/>
              </a:rPr>
              <a:t>Solutions</a:t>
            </a:r>
            <a:endParaRPr lang="en-GB" sz="3200" dirty="0">
              <a:latin typeface="Arial Black" panose="020B0A040201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2168899-4CED-C118-035D-A00F6F6B96BD}"/>
              </a:ext>
            </a:extLst>
          </p:cNvPr>
          <p:cNvSpPr txBox="1"/>
          <p:nvPr/>
        </p:nvSpPr>
        <p:spPr>
          <a:xfrm>
            <a:off x="854602" y="1355375"/>
            <a:ext cx="406164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Solve the inequalities.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5991203-D0E9-5A88-6F9F-49F8D77C52CD}"/>
              </a:ext>
            </a:extLst>
          </p:cNvPr>
          <p:cNvSpPr txBox="1"/>
          <p:nvPr/>
        </p:nvSpPr>
        <p:spPr>
          <a:xfrm>
            <a:off x="6264717" y="2221134"/>
            <a:ext cx="19664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b)   8x   </a:t>
            </a:r>
            <a:r>
              <a:rPr lang="en-GB" sz="2200" dirty="0">
                <a:sym typeface="Symbol" panose="05050102010706020507" pitchFamily="18" charset="2"/>
              </a:rPr>
              <a:t> </a:t>
            </a:r>
            <a:r>
              <a:rPr lang="en-GB" sz="2200" dirty="0"/>
              <a:t> 48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5991203-D0E9-5A88-6F9F-49F8D77C52CD}"/>
              </a:ext>
            </a:extLst>
          </p:cNvPr>
          <p:cNvSpPr txBox="1"/>
          <p:nvPr/>
        </p:nvSpPr>
        <p:spPr>
          <a:xfrm>
            <a:off x="1626427" y="2221134"/>
            <a:ext cx="23343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a)   b  +  10   </a:t>
            </a:r>
            <a:r>
              <a:rPr lang="en-GB" sz="2200" dirty="0">
                <a:sym typeface="Symbol" panose="05050102010706020507" pitchFamily="18" charset="2"/>
              </a:rPr>
              <a:t>&lt; </a:t>
            </a:r>
            <a:r>
              <a:rPr lang="en-GB" sz="2200" dirty="0"/>
              <a:t> 7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DB98D5C-9D3B-05E0-5B3B-7EC3B7DBCA2A}"/>
              </a:ext>
            </a:extLst>
          </p:cNvPr>
          <p:cNvSpPr txBox="1"/>
          <p:nvPr/>
        </p:nvSpPr>
        <p:spPr>
          <a:xfrm>
            <a:off x="1670305" y="3990536"/>
            <a:ext cx="2448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c)   2t  +  1   </a:t>
            </a:r>
            <a:r>
              <a:rPr lang="en-GB" sz="2200" dirty="0">
                <a:sym typeface="Symbol" panose="05050102010706020507" pitchFamily="18" charset="2"/>
              </a:rPr>
              <a:t>&gt; </a:t>
            </a:r>
            <a:r>
              <a:rPr lang="en-GB" sz="2200" dirty="0"/>
              <a:t> 37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DE6DB1F-B6E5-98EA-CA74-461722875B5B}"/>
              </a:ext>
            </a:extLst>
          </p:cNvPr>
          <p:cNvGrpSpPr/>
          <p:nvPr/>
        </p:nvGrpSpPr>
        <p:grpSpPr>
          <a:xfrm>
            <a:off x="6264717" y="3990536"/>
            <a:ext cx="2334359" cy="807984"/>
            <a:chOff x="6755853" y="4138108"/>
            <a:chExt cx="2334359" cy="807984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BC31D7D8-B423-9872-6D2F-BA1A8387EEA4}"/>
                </a:ext>
              </a:extLst>
            </p:cNvPr>
            <p:cNvSpPr txBox="1"/>
            <p:nvPr/>
          </p:nvSpPr>
          <p:spPr>
            <a:xfrm>
              <a:off x="6755853" y="4138108"/>
              <a:ext cx="2334359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200" dirty="0"/>
                <a:t>d)   w  -  6   </a:t>
              </a:r>
              <a:r>
                <a:rPr lang="en-GB" sz="2200" dirty="0">
                  <a:sym typeface="Symbol" panose="05050102010706020507" pitchFamily="18" charset="2"/>
                </a:rPr>
                <a:t> </a:t>
              </a:r>
              <a:r>
                <a:rPr lang="en-GB" sz="2200" dirty="0"/>
                <a:t> 7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4B69FB7-3172-4FF1-F444-A3127A9D77B8}"/>
                </a:ext>
              </a:extLst>
            </p:cNvPr>
            <p:cNvSpPr txBox="1"/>
            <p:nvPr/>
          </p:nvSpPr>
          <p:spPr>
            <a:xfrm>
              <a:off x="7489164" y="4515205"/>
              <a:ext cx="557554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200" dirty="0"/>
                <a:t>3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89D593C-105C-1ECB-BBCC-EE80D8FC4F4A}"/>
                </a:ext>
              </a:extLst>
            </p:cNvPr>
            <p:cNvCxnSpPr/>
            <p:nvPr/>
          </p:nvCxnSpPr>
          <p:spPr>
            <a:xfrm>
              <a:off x="7336465" y="4515205"/>
              <a:ext cx="586567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33EB6852-FBBB-B6FB-4D41-0EDC3ED8E8B9}"/>
              </a:ext>
            </a:extLst>
          </p:cNvPr>
          <p:cNvSpPr txBox="1"/>
          <p:nvPr/>
        </p:nvSpPr>
        <p:spPr>
          <a:xfrm>
            <a:off x="2885423" y="2666116"/>
            <a:ext cx="156088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FF0000"/>
                </a:solidFill>
              </a:rPr>
              <a:t>b   </a:t>
            </a:r>
            <a:r>
              <a:rPr lang="en-GB" sz="2200" b="1" dirty="0">
                <a:solidFill>
                  <a:srgbClr val="FF0000"/>
                </a:solidFill>
                <a:sym typeface="Symbol" panose="05050102010706020507" pitchFamily="18" charset="2"/>
              </a:rPr>
              <a:t>&lt;  </a:t>
            </a:r>
            <a:r>
              <a:rPr lang="en-GB" sz="2200" b="1" dirty="0">
                <a:solidFill>
                  <a:srgbClr val="FF0000"/>
                </a:solidFill>
              </a:rPr>
              <a:t> - 3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AEED58B-8DB7-CA3C-A75C-0FE1F13D0E7D}"/>
              </a:ext>
            </a:extLst>
          </p:cNvPr>
          <p:cNvSpPr txBox="1"/>
          <p:nvPr/>
        </p:nvSpPr>
        <p:spPr>
          <a:xfrm>
            <a:off x="6894097" y="2666116"/>
            <a:ext cx="156088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FF0000"/>
                </a:solidFill>
              </a:rPr>
              <a:t>x   </a:t>
            </a:r>
            <a:r>
              <a:rPr lang="en-GB" sz="2200" b="1" dirty="0">
                <a:solidFill>
                  <a:srgbClr val="FF0000"/>
                </a:solidFill>
                <a:sym typeface="Symbol" panose="05050102010706020507" pitchFamily="18" charset="2"/>
              </a:rPr>
              <a:t> </a:t>
            </a:r>
            <a:r>
              <a:rPr lang="en-GB" sz="2200" b="1" dirty="0">
                <a:solidFill>
                  <a:srgbClr val="FF0000"/>
                </a:solidFill>
              </a:rPr>
              <a:t>  6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A462438-4C56-AB8D-F345-A8C1B02E32D2}"/>
              </a:ext>
            </a:extLst>
          </p:cNvPr>
          <p:cNvSpPr txBox="1"/>
          <p:nvPr/>
        </p:nvSpPr>
        <p:spPr>
          <a:xfrm>
            <a:off x="2894705" y="4457565"/>
            <a:ext cx="156088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FF0000"/>
                </a:solidFill>
              </a:rPr>
              <a:t>t   </a:t>
            </a:r>
            <a:r>
              <a:rPr lang="en-GB" sz="2200" b="1" dirty="0">
                <a:solidFill>
                  <a:srgbClr val="FF0000"/>
                </a:solidFill>
                <a:sym typeface="Symbol" panose="05050102010706020507" pitchFamily="18" charset="2"/>
              </a:rPr>
              <a:t>&gt; </a:t>
            </a:r>
            <a:r>
              <a:rPr lang="en-GB" sz="2200" b="1" dirty="0">
                <a:solidFill>
                  <a:srgbClr val="FF0000"/>
                </a:solidFill>
              </a:rPr>
              <a:t> 18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C39327C-081C-DC6E-B7F9-41F470103B43}"/>
              </a:ext>
            </a:extLst>
          </p:cNvPr>
          <p:cNvSpPr txBox="1"/>
          <p:nvPr/>
        </p:nvSpPr>
        <p:spPr>
          <a:xfrm>
            <a:off x="7276805" y="4751795"/>
            <a:ext cx="156088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FF0000"/>
                </a:solidFill>
              </a:rPr>
              <a:t>w   </a:t>
            </a:r>
            <a:r>
              <a:rPr lang="en-GB" sz="2200" b="1" dirty="0">
                <a:solidFill>
                  <a:srgbClr val="FF0000"/>
                </a:solidFill>
                <a:sym typeface="Symbol" panose="05050102010706020507" pitchFamily="18" charset="2"/>
              </a:rPr>
              <a:t> </a:t>
            </a:r>
            <a:r>
              <a:rPr lang="en-GB" sz="2200" b="1" dirty="0">
                <a:solidFill>
                  <a:srgbClr val="FF0000"/>
                </a:solidFill>
              </a:rPr>
              <a:t> 27</a:t>
            </a:r>
          </a:p>
        </p:txBody>
      </p:sp>
    </p:spTree>
    <p:extLst>
      <p:ext uri="{BB962C8B-B14F-4D97-AF65-F5344CB8AC3E}">
        <p14:creationId xmlns:p14="http://schemas.microsoft.com/office/powerpoint/2010/main" val="28757037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007A60-7072-E2FE-BE27-5A312812E0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AC0EF3F-AC80-20C5-AB54-09BCA7ACE20A}"/>
              </a:ext>
            </a:extLst>
          </p:cNvPr>
          <p:cNvSpPr/>
          <p:nvPr/>
        </p:nvSpPr>
        <p:spPr>
          <a:xfrm>
            <a:off x="241979" y="729524"/>
            <a:ext cx="3672000" cy="5893696"/>
          </a:xfrm>
          <a:prstGeom prst="roundRect">
            <a:avLst>
              <a:gd name="adj" fmla="val 4438"/>
            </a:avLst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9FE7B357-17E8-863A-5602-CA4F8D39F157}"/>
              </a:ext>
            </a:extLst>
          </p:cNvPr>
          <p:cNvSpPr/>
          <p:nvPr/>
        </p:nvSpPr>
        <p:spPr>
          <a:xfrm>
            <a:off x="4260000" y="729524"/>
            <a:ext cx="3672000" cy="5893696"/>
          </a:xfrm>
          <a:prstGeom prst="roundRect">
            <a:avLst>
              <a:gd name="adj" fmla="val 4010"/>
            </a:avLst>
          </a:prstGeom>
          <a:solidFill>
            <a:schemeClr val="bg1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0" name="Rectangle: Rounded Corners 169">
            <a:extLst>
              <a:ext uri="{FF2B5EF4-FFF2-40B4-BE49-F238E27FC236}">
                <a16:creationId xmlns:a16="http://schemas.microsoft.com/office/drawing/2014/main" id="{053FABB3-C75E-690B-70BB-CA06AC050FF8}"/>
              </a:ext>
            </a:extLst>
          </p:cNvPr>
          <p:cNvSpPr/>
          <p:nvPr/>
        </p:nvSpPr>
        <p:spPr>
          <a:xfrm>
            <a:off x="8278021" y="729524"/>
            <a:ext cx="3672000" cy="5893696"/>
          </a:xfrm>
          <a:prstGeom prst="roundRect">
            <a:avLst>
              <a:gd name="adj" fmla="val 3099"/>
            </a:avLst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7298EA6-07A0-3315-F488-1C36EE2388BF}"/>
              </a:ext>
            </a:extLst>
          </p:cNvPr>
          <p:cNvSpPr txBox="1"/>
          <p:nvPr/>
        </p:nvSpPr>
        <p:spPr>
          <a:xfrm>
            <a:off x="2224431" y="16857"/>
            <a:ext cx="77431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Arial Black" panose="020B0A04020102020204" pitchFamily="34" charset="0"/>
              </a:rPr>
              <a:t>Exercise</a:t>
            </a:r>
            <a:endParaRPr lang="en-GB" sz="3200" dirty="0">
              <a:latin typeface="Arial Black" panose="020B0A04020102020204" pitchFamily="34" charset="0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3E680726-C284-A14C-A538-E1E2F5CC2869}"/>
              </a:ext>
            </a:extLst>
          </p:cNvPr>
          <p:cNvSpPr txBox="1"/>
          <p:nvPr/>
        </p:nvSpPr>
        <p:spPr>
          <a:xfrm>
            <a:off x="338977" y="864580"/>
            <a:ext cx="35219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Solve these linear inequalities</a:t>
            </a:r>
            <a:endParaRPr lang="en-GB" sz="2200" dirty="0"/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A6CF1CAA-E3F2-0AB8-2F59-1203705FBC31}"/>
              </a:ext>
            </a:extLst>
          </p:cNvPr>
          <p:cNvSpPr txBox="1"/>
          <p:nvPr/>
        </p:nvSpPr>
        <p:spPr>
          <a:xfrm>
            <a:off x="8384237" y="861820"/>
            <a:ext cx="31666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Solve these linear inequalities</a:t>
            </a:r>
            <a:endParaRPr lang="en-GB" sz="22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0043F7C-8EAB-5630-D79D-0B46EA9F57A7}"/>
              </a:ext>
            </a:extLst>
          </p:cNvPr>
          <p:cNvSpPr txBox="1"/>
          <p:nvPr/>
        </p:nvSpPr>
        <p:spPr>
          <a:xfrm>
            <a:off x="518762" y="2554466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2.</a:t>
            </a:r>
            <a:endParaRPr lang="en-GB" sz="22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6642374-AA83-9746-1DEE-684EBFAF9656}"/>
              </a:ext>
            </a:extLst>
          </p:cNvPr>
          <p:cNvSpPr txBox="1"/>
          <p:nvPr/>
        </p:nvSpPr>
        <p:spPr>
          <a:xfrm>
            <a:off x="518762" y="3368983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3.</a:t>
            </a:r>
            <a:endParaRPr lang="en-GB" sz="22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A52DA1F-77B5-3FC4-87F9-F1D568E6EAC8}"/>
              </a:ext>
            </a:extLst>
          </p:cNvPr>
          <p:cNvSpPr txBox="1"/>
          <p:nvPr/>
        </p:nvSpPr>
        <p:spPr>
          <a:xfrm>
            <a:off x="518762" y="4183500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4.</a:t>
            </a:r>
            <a:endParaRPr lang="en-GB" sz="22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0821ABD-7D97-D560-50B3-62736176356D}"/>
              </a:ext>
            </a:extLst>
          </p:cNvPr>
          <p:cNvSpPr txBox="1"/>
          <p:nvPr/>
        </p:nvSpPr>
        <p:spPr>
          <a:xfrm>
            <a:off x="518762" y="4998017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5.</a:t>
            </a:r>
            <a:endParaRPr lang="en-GB" sz="22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2AFA0A1-AE38-26D3-410D-EE3BD781B1CF}"/>
              </a:ext>
            </a:extLst>
          </p:cNvPr>
          <p:cNvSpPr txBox="1"/>
          <p:nvPr/>
        </p:nvSpPr>
        <p:spPr>
          <a:xfrm>
            <a:off x="518762" y="1739949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1.</a:t>
            </a:r>
            <a:endParaRPr lang="en-GB" sz="22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FB2038D-58A9-98FE-D884-5015E9AEC14D}"/>
              </a:ext>
            </a:extLst>
          </p:cNvPr>
          <p:cNvSpPr txBox="1"/>
          <p:nvPr/>
        </p:nvSpPr>
        <p:spPr>
          <a:xfrm>
            <a:off x="518762" y="5812536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6.</a:t>
            </a:r>
            <a:endParaRPr lang="en-GB" sz="22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BD370D6-2AB9-4D81-4D6D-7A47B7983B69}"/>
              </a:ext>
            </a:extLst>
          </p:cNvPr>
          <p:cNvSpPr txBox="1"/>
          <p:nvPr/>
        </p:nvSpPr>
        <p:spPr>
          <a:xfrm>
            <a:off x="986054" y="1739949"/>
            <a:ext cx="150637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  +  1  &gt; 5</a:t>
            </a:r>
            <a:endParaRPr lang="en-GB" sz="2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7E30D56C-2C7B-A2EE-CCB0-14868CA3C07B}"/>
                  </a:ext>
                </a:extLst>
              </p:cNvPr>
              <p:cNvSpPr txBox="1"/>
              <p:nvPr/>
            </p:nvSpPr>
            <p:spPr>
              <a:xfrm>
                <a:off x="986054" y="5655184"/>
                <a:ext cx="1795845" cy="7455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num>
                      <m:den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200" dirty="0"/>
                  <a:t>  </a:t>
                </a:r>
                <a:r>
                  <a:rPr lang="en-US" sz="2800" dirty="0">
                    <a:sym typeface="Symbol" panose="05050102010706020507" pitchFamily="18" charset="2"/>
                  </a:rPr>
                  <a:t></a:t>
                </a:r>
                <a:r>
                  <a:rPr lang="en-US" sz="2800" dirty="0"/>
                  <a:t>  </a:t>
                </a:r>
                <a:r>
                  <a:rPr lang="en-US" sz="2200" dirty="0"/>
                  <a:t>- 7</a:t>
                </a:r>
                <a:endParaRPr lang="en-GB" sz="2200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7E30D56C-2C7B-A2EE-CCB0-14868CA3C0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6054" y="5655184"/>
                <a:ext cx="1795845" cy="745589"/>
              </a:xfrm>
              <a:prstGeom prst="rect">
                <a:avLst/>
              </a:prstGeom>
              <a:blipFill>
                <a:blip r:embed="rId2"/>
                <a:stretch>
                  <a:fillRect b="-573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TextBox 36">
            <a:extLst>
              <a:ext uri="{FF2B5EF4-FFF2-40B4-BE49-F238E27FC236}">
                <a16:creationId xmlns:a16="http://schemas.microsoft.com/office/drawing/2014/main" id="{7F03C610-321B-C49F-9200-81E04E19B431}"/>
              </a:ext>
            </a:extLst>
          </p:cNvPr>
          <p:cNvSpPr txBox="1"/>
          <p:nvPr/>
        </p:nvSpPr>
        <p:spPr>
          <a:xfrm>
            <a:off x="986054" y="2554466"/>
            <a:ext cx="19026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b  -  5  </a:t>
            </a:r>
            <a:r>
              <a:rPr lang="en-US" sz="2200" dirty="0">
                <a:sym typeface="Symbol" panose="05050102010706020507" pitchFamily="18" charset="2"/>
              </a:rPr>
              <a:t>&lt;</a:t>
            </a:r>
            <a:r>
              <a:rPr lang="en-US" sz="2200" dirty="0"/>
              <a:t> 12</a:t>
            </a:r>
            <a:endParaRPr lang="en-GB" sz="22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6C72419-B892-86BB-08DB-D50A3463F931}"/>
              </a:ext>
            </a:extLst>
          </p:cNvPr>
          <p:cNvSpPr txBox="1"/>
          <p:nvPr/>
        </p:nvSpPr>
        <p:spPr>
          <a:xfrm>
            <a:off x="986054" y="3367548"/>
            <a:ext cx="217065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k  +  19  </a:t>
            </a:r>
            <a:r>
              <a:rPr lang="en-US" sz="2200" dirty="0">
                <a:sym typeface="Symbol" panose="05050102010706020507" pitchFamily="18" charset="2"/>
              </a:rPr>
              <a:t> </a:t>
            </a:r>
            <a:r>
              <a:rPr lang="en-US" sz="2200" dirty="0"/>
              <a:t> 41</a:t>
            </a:r>
            <a:endParaRPr lang="en-GB" sz="22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93F8F4F-CB1F-1738-4613-2A4042E70F6F}"/>
              </a:ext>
            </a:extLst>
          </p:cNvPr>
          <p:cNvSpPr txBox="1"/>
          <p:nvPr/>
        </p:nvSpPr>
        <p:spPr>
          <a:xfrm>
            <a:off x="986054" y="4187251"/>
            <a:ext cx="150637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2a  </a:t>
            </a:r>
            <a:r>
              <a:rPr lang="en-US" sz="2200" dirty="0">
                <a:sym typeface="Symbol" panose="05050102010706020507" pitchFamily="18" charset="2"/>
              </a:rPr>
              <a:t> </a:t>
            </a:r>
            <a:r>
              <a:rPr lang="en-US" sz="2200" dirty="0"/>
              <a:t> 32</a:t>
            </a:r>
            <a:endParaRPr lang="en-GB" sz="22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18094DD-9E20-6EF9-8123-B22CFEBE8808}"/>
              </a:ext>
            </a:extLst>
          </p:cNvPr>
          <p:cNvSpPr txBox="1"/>
          <p:nvPr/>
        </p:nvSpPr>
        <p:spPr>
          <a:xfrm>
            <a:off x="4550205" y="2550597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2.</a:t>
            </a:r>
            <a:endParaRPr lang="en-GB" sz="22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7B475C90-6473-20CB-74DC-7BCDC92FF161}"/>
              </a:ext>
            </a:extLst>
          </p:cNvPr>
          <p:cNvSpPr txBox="1"/>
          <p:nvPr/>
        </p:nvSpPr>
        <p:spPr>
          <a:xfrm>
            <a:off x="4550205" y="3361245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3.</a:t>
            </a:r>
            <a:endParaRPr lang="en-GB" sz="22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E6B6C1A-6428-6D62-C77C-2DD8CF925A48}"/>
              </a:ext>
            </a:extLst>
          </p:cNvPr>
          <p:cNvSpPr txBox="1"/>
          <p:nvPr/>
        </p:nvSpPr>
        <p:spPr>
          <a:xfrm>
            <a:off x="4550204" y="4179631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4.</a:t>
            </a:r>
            <a:endParaRPr lang="en-GB" sz="2200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7DA7868-D457-D324-E21D-DCEA7C1491CC}"/>
              </a:ext>
            </a:extLst>
          </p:cNvPr>
          <p:cNvSpPr txBox="1"/>
          <p:nvPr/>
        </p:nvSpPr>
        <p:spPr>
          <a:xfrm>
            <a:off x="4550205" y="4998017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5.</a:t>
            </a:r>
            <a:endParaRPr lang="en-GB" sz="2200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9410D36-306F-61D8-BBD9-2B071A38573D}"/>
              </a:ext>
            </a:extLst>
          </p:cNvPr>
          <p:cNvSpPr txBox="1"/>
          <p:nvPr/>
        </p:nvSpPr>
        <p:spPr>
          <a:xfrm>
            <a:off x="4550206" y="1739949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1.</a:t>
            </a:r>
            <a:endParaRPr lang="en-GB" sz="2200"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1358B4DD-76DF-F266-193A-B964AC1D3950}"/>
              </a:ext>
            </a:extLst>
          </p:cNvPr>
          <p:cNvSpPr txBox="1"/>
          <p:nvPr/>
        </p:nvSpPr>
        <p:spPr>
          <a:xfrm>
            <a:off x="8707650" y="2591534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2.</a:t>
            </a:r>
            <a:endParaRPr lang="en-GB" sz="2200" dirty="0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6567CBA9-7807-D96F-6081-DC5E00F2CE34}"/>
              </a:ext>
            </a:extLst>
          </p:cNvPr>
          <p:cNvSpPr txBox="1"/>
          <p:nvPr/>
        </p:nvSpPr>
        <p:spPr>
          <a:xfrm>
            <a:off x="8707650" y="1741469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1.</a:t>
            </a:r>
            <a:endParaRPr lang="en-GB" sz="2200" dirty="0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D082EB44-89FF-0033-3403-0237C142E853}"/>
              </a:ext>
            </a:extLst>
          </p:cNvPr>
          <p:cNvSpPr txBox="1"/>
          <p:nvPr/>
        </p:nvSpPr>
        <p:spPr>
          <a:xfrm>
            <a:off x="4363351" y="864581"/>
            <a:ext cx="32854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Solve these linear inequalities</a:t>
            </a:r>
            <a:endParaRPr lang="en-GB" sz="2200" dirty="0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B786051-5CB3-46E5-3045-4A080B146924}"/>
              </a:ext>
            </a:extLst>
          </p:cNvPr>
          <p:cNvSpPr txBox="1"/>
          <p:nvPr/>
        </p:nvSpPr>
        <p:spPr>
          <a:xfrm>
            <a:off x="4947847" y="1731817"/>
            <a:ext cx="15548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p  -  2  &lt;  0</a:t>
            </a:r>
            <a:endParaRPr lang="en-GB" sz="2200" dirty="0"/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F190455B-15EA-64D3-1239-D06CB95BBBED}"/>
              </a:ext>
            </a:extLst>
          </p:cNvPr>
          <p:cNvSpPr txBox="1"/>
          <p:nvPr/>
        </p:nvSpPr>
        <p:spPr>
          <a:xfrm>
            <a:off x="4947847" y="2558335"/>
            <a:ext cx="17594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ym typeface="Symbol" panose="05050102010706020507" pitchFamily="18" charset="2"/>
              </a:rPr>
              <a:t>d  +  10    5</a:t>
            </a:r>
            <a:endParaRPr lang="en-GB" sz="2200" dirty="0"/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1FB684CD-08EA-BB46-2591-9BD80DA20439}"/>
              </a:ext>
            </a:extLst>
          </p:cNvPr>
          <p:cNvSpPr txBox="1"/>
          <p:nvPr/>
        </p:nvSpPr>
        <p:spPr>
          <a:xfrm>
            <a:off x="4947847" y="4998017"/>
            <a:ext cx="150637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2x  &gt;  x</a:t>
            </a:r>
            <a:endParaRPr lang="en-GB" sz="22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4A52A57-79BF-9413-9886-E61A0C55D5A4}"/>
              </a:ext>
            </a:extLst>
          </p:cNvPr>
          <p:cNvSpPr txBox="1"/>
          <p:nvPr/>
        </p:nvSpPr>
        <p:spPr>
          <a:xfrm>
            <a:off x="9263152" y="4682900"/>
            <a:ext cx="150637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x</a:t>
            </a:r>
            <a:r>
              <a:rPr lang="en-US" sz="2200" baseline="30000" dirty="0"/>
              <a:t>2</a:t>
            </a:r>
            <a:r>
              <a:rPr lang="en-US" sz="2200" dirty="0"/>
              <a:t>  &lt;  16</a:t>
            </a:r>
            <a:endParaRPr lang="en-GB" sz="2200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412A839-6416-FB46-230C-64F75F083A1D}"/>
              </a:ext>
            </a:extLst>
          </p:cNvPr>
          <p:cNvSpPr txBox="1"/>
          <p:nvPr/>
        </p:nvSpPr>
        <p:spPr>
          <a:xfrm>
            <a:off x="9263152" y="5595232"/>
            <a:ext cx="150637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x</a:t>
            </a:r>
            <a:r>
              <a:rPr lang="en-US" sz="2200" baseline="30000" dirty="0"/>
              <a:t>3</a:t>
            </a:r>
            <a:r>
              <a:rPr lang="en-US" sz="2200" dirty="0"/>
              <a:t>  </a:t>
            </a:r>
            <a:r>
              <a:rPr lang="en-US" sz="2200" dirty="0">
                <a:sym typeface="Symbol" panose="05050102010706020507" pitchFamily="18" charset="2"/>
              </a:rPr>
              <a:t>&gt; </a:t>
            </a:r>
            <a:r>
              <a:rPr lang="en-US" sz="2200" dirty="0"/>
              <a:t> 8</a:t>
            </a:r>
            <a:endParaRPr lang="en-GB" sz="2200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F42D3DB8-BB7E-B6A5-5ACF-D5AE3F2A40C3}"/>
              </a:ext>
            </a:extLst>
          </p:cNvPr>
          <p:cNvSpPr txBox="1"/>
          <p:nvPr/>
        </p:nvSpPr>
        <p:spPr>
          <a:xfrm>
            <a:off x="986054" y="4995147"/>
            <a:ext cx="203471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10q  &lt;</a:t>
            </a:r>
            <a:r>
              <a:rPr lang="en-US" sz="2200" dirty="0">
                <a:sym typeface="Symbol" panose="05050102010706020507" pitchFamily="18" charset="2"/>
              </a:rPr>
              <a:t> </a:t>
            </a:r>
            <a:r>
              <a:rPr lang="en-US" sz="2200" dirty="0"/>
              <a:t> 420</a:t>
            </a:r>
            <a:endParaRPr lang="en-GB" sz="2200" dirty="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DA9B314A-FAAE-B921-1F85-83B493BDB173}"/>
              </a:ext>
            </a:extLst>
          </p:cNvPr>
          <p:cNvSpPr txBox="1"/>
          <p:nvPr/>
        </p:nvSpPr>
        <p:spPr>
          <a:xfrm>
            <a:off x="4947847" y="3361245"/>
            <a:ext cx="17594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ym typeface="Symbol" panose="05050102010706020507" pitchFamily="18" charset="2"/>
              </a:rPr>
              <a:t>12  -  q  &gt;  8</a:t>
            </a:r>
            <a:endParaRPr lang="en-GB" sz="2200" dirty="0"/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1ED2BEF7-A147-9D26-950F-E566C9D02E7A}"/>
              </a:ext>
            </a:extLst>
          </p:cNvPr>
          <p:cNvSpPr txBox="1"/>
          <p:nvPr/>
        </p:nvSpPr>
        <p:spPr>
          <a:xfrm>
            <a:off x="4947847" y="4195106"/>
            <a:ext cx="12959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31  </a:t>
            </a:r>
            <a:r>
              <a:rPr lang="en-US" sz="2200" dirty="0">
                <a:sym typeface="Symbol" panose="05050102010706020507" pitchFamily="18" charset="2"/>
              </a:rPr>
              <a:t> </a:t>
            </a:r>
            <a:r>
              <a:rPr lang="en-US" sz="2200" dirty="0"/>
              <a:t> 2f</a:t>
            </a:r>
            <a:endParaRPr lang="en-GB" sz="22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4D35293-B99B-57C0-CF3D-22BB9E035959}"/>
              </a:ext>
            </a:extLst>
          </p:cNvPr>
          <p:cNvSpPr txBox="1"/>
          <p:nvPr/>
        </p:nvSpPr>
        <p:spPr>
          <a:xfrm>
            <a:off x="9278547" y="1741469"/>
            <a:ext cx="2448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5t  +  3   </a:t>
            </a:r>
            <a:r>
              <a:rPr lang="en-GB" sz="2200" dirty="0">
                <a:sym typeface="Symbol" panose="05050102010706020507" pitchFamily="18" charset="2"/>
              </a:rPr>
              <a:t>&gt;  10 </a:t>
            </a:r>
            <a:r>
              <a:rPr lang="en-GB" sz="2200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10C874-9F08-5845-C7F7-421720419ACE}"/>
              </a:ext>
            </a:extLst>
          </p:cNvPr>
          <p:cNvSpPr txBox="1"/>
          <p:nvPr/>
        </p:nvSpPr>
        <p:spPr>
          <a:xfrm>
            <a:off x="9278547" y="2558335"/>
            <a:ext cx="23343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m  - 11   </a:t>
            </a:r>
            <a:r>
              <a:rPr lang="en-GB" sz="2200" dirty="0">
                <a:sym typeface="Symbol" panose="05050102010706020507" pitchFamily="18" charset="2"/>
              </a:rPr>
              <a:t> </a:t>
            </a:r>
            <a:r>
              <a:rPr lang="en-GB" sz="2200" dirty="0"/>
              <a:t> 11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250A964-0456-1FF9-1AE8-92A54ED8EB78}"/>
              </a:ext>
            </a:extLst>
          </p:cNvPr>
          <p:cNvGrpSpPr/>
          <p:nvPr/>
        </p:nvGrpSpPr>
        <p:grpSpPr>
          <a:xfrm>
            <a:off x="9373291" y="2951010"/>
            <a:ext cx="702834" cy="430887"/>
            <a:chOff x="7220198" y="4515205"/>
            <a:chExt cx="702834" cy="430887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2FFCD509-9E9E-E850-5EF6-F09F317E37DA}"/>
                </a:ext>
              </a:extLst>
            </p:cNvPr>
            <p:cNvSpPr txBox="1"/>
            <p:nvPr/>
          </p:nvSpPr>
          <p:spPr>
            <a:xfrm>
              <a:off x="7365478" y="4515205"/>
              <a:ext cx="557554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/>
                <a:t>1</a:t>
              </a:r>
              <a:r>
                <a:rPr lang="en-GB" sz="2200" dirty="0"/>
                <a:t>1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A6C2CCC1-DDA8-478F-C6B3-2135E552DCBC}"/>
                </a:ext>
              </a:extLst>
            </p:cNvPr>
            <p:cNvCxnSpPr>
              <a:cxnSpLocks/>
            </p:cNvCxnSpPr>
            <p:nvPr/>
          </p:nvCxnSpPr>
          <p:spPr>
            <a:xfrm>
              <a:off x="7220198" y="4515205"/>
              <a:ext cx="70283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8D60E555-2F20-891A-8162-E3546EFBD3AF}"/>
              </a:ext>
            </a:extLst>
          </p:cNvPr>
          <p:cNvSpPr txBox="1"/>
          <p:nvPr/>
        </p:nvSpPr>
        <p:spPr>
          <a:xfrm>
            <a:off x="8384237" y="3744466"/>
            <a:ext cx="31666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Solve these non-linear inequalities</a:t>
            </a:r>
            <a:endParaRPr lang="en-GB" sz="22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41924E6-B7D1-61F1-75B7-EAE716699A17}"/>
              </a:ext>
            </a:extLst>
          </p:cNvPr>
          <p:cNvSpPr txBox="1"/>
          <p:nvPr/>
        </p:nvSpPr>
        <p:spPr>
          <a:xfrm>
            <a:off x="8707650" y="5607248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2.</a:t>
            </a:r>
            <a:endParaRPr lang="en-GB" sz="22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D574095-B291-F9CF-C846-8AEC0AFDDCB0}"/>
              </a:ext>
            </a:extLst>
          </p:cNvPr>
          <p:cNvSpPr txBox="1"/>
          <p:nvPr/>
        </p:nvSpPr>
        <p:spPr>
          <a:xfrm>
            <a:off x="8707650" y="4695530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1.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6226759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8BF795-2B69-1951-3BB4-5EB07A78E0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7FADB26C-DE53-D1E5-7CA8-55308C55A705}"/>
              </a:ext>
            </a:extLst>
          </p:cNvPr>
          <p:cNvSpPr/>
          <p:nvPr/>
        </p:nvSpPr>
        <p:spPr>
          <a:xfrm>
            <a:off x="241979" y="729524"/>
            <a:ext cx="3672000" cy="5893696"/>
          </a:xfrm>
          <a:prstGeom prst="roundRect">
            <a:avLst>
              <a:gd name="adj" fmla="val 4438"/>
            </a:avLst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EF3DEE1B-9C40-94FE-9DA8-B9AFA3233541}"/>
              </a:ext>
            </a:extLst>
          </p:cNvPr>
          <p:cNvSpPr/>
          <p:nvPr/>
        </p:nvSpPr>
        <p:spPr>
          <a:xfrm>
            <a:off x="4260000" y="729524"/>
            <a:ext cx="3672000" cy="5893696"/>
          </a:xfrm>
          <a:prstGeom prst="roundRect">
            <a:avLst>
              <a:gd name="adj" fmla="val 4010"/>
            </a:avLst>
          </a:prstGeom>
          <a:solidFill>
            <a:schemeClr val="bg1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0" name="Rectangle: Rounded Corners 169">
            <a:extLst>
              <a:ext uri="{FF2B5EF4-FFF2-40B4-BE49-F238E27FC236}">
                <a16:creationId xmlns:a16="http://schemas.microsoft.com/office/drawing/2014/main" id="{3C94E2C8-9FA6-9E5C-B5B5-48730F51E16C}"/>
              </a:ext>
            </a:extLst>
          </p:cNvPr>
          <p:cNvSpPr/>
          <p:nvPr/>
        </p:nvSpPr>
        <p:spPr>
          <a:xfrm>
            <a:off x="8278021" y="729524"/>
            <a:ext cx="3672000" cy="5893696"/>
          </a:xfrm>
          <a:prstGeom prst="roundRect">
            <a:avLst>
              <a:gd name="adj" fmla="val 3099"/>
            </a:avLst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0854C36-51B6-1C3A-EDCF-938C5D2859E9}"/>
              </a:ext>
            </a:extLst>
          </p:cNvPr>
          <p:cNvSpPr txBox="1"/>
          <p:nvPr/>
        </p:nvSpPr>
        <p:spPr>
          <a:xfrm>
            <a:off x="2224431" y="16857"/>
            <a:ext cx="77431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Arial Black" panose="020B0A04020102020204" pitchFamily="34" charset="0"/>
              </a:rPr>
              <a:t>Solutions</a:t>
            </a:r>
            <a:endParaRPr lang="en-GB" sz="3200" dirty="0">
              <a:latin typeface="Arial Black" panose="020B0A04020102020204" pitchFamily="34" charset="0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D7020730-37E8-BE67-4C39-A4088FE86530}"/>
              </a:ext>
            </a:extLst>
          </p:cNvPr>
          <p:cNvSpPr txBox="1"/>
          <p:nvPr/>
        </p:nvSpPr>
        <p:spPr>
          <a:xfrm>
            <a:off x="338977" y="864580"/>
            <a:ext cx="31968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Solve these linear inequalities</a:t>
            </a:r>
            <a:endParaRPr lang="en-GB" sz="2200" dirty="0"/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5AE97FCD-A4D4-F9E1-BC2B-B4CDCD51C6A6}"/>
              </a:ext>
            </a:extLst>
          </p:cNvPr>
          <p:cNvSpPr txBox="1"/>
          <p:nvPr/>
        </p:nvSpPr>
        <p:spPr>
          <a:xfrm>
            <a:off x="8384237" y="861820"/>
            <a:ext cx="31666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Solve these linear inequalities</a:t>
            </a:r>
            <a:endParaRPr lang="en-GB" sz="22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268964B-63BF-8C83-53D6-10E482882EFB}"/>
              </a:ext>
            </a:extLst>
          </p:cNvPr>
          <p:cNvSpPr txBox="1"/>
          <p:nvPr/>
        </p:nvSpPr>
        <p:spPr>
          <a:xfrm>
            <a:off x="518762" y="2554466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2.</a:t>
            </a:r>
            <a:endParaRPr lang="en-GB" sz="22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02A3FDC-167B-3E8C-C912-82CB1A3EBC4C}"/>
              </a:ext>
            </a:extLst>
          </p:cNvPr>
          <p:cNvSpPr txBox="1"/>
          <p:nvPr/>
        </p:nvSpPr>
        <p:spPr>
          <a:xfrm>
            <a:off x="518762" y="3368983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3.</a:t>
            </a:r>
            <a:endParaRPr lang="en-GB" sz="22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AE52151-3611-2523-6DAF-134C6E6DDD53}"/>
              </a:ext>
            </a:extLst>
          </p:cNvPr>
          <p:cNvSpPr txBox="1"/>
          <p:nvPr/>
        </p:nvSpPr>
        <p:spPr>
          <a:xfrm>
            <a:off x="518762" y="4183500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4.</a:t>
            </a:r>
            <a:endParaRPr lang="en-GB" sz="22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D33E402-C0E4-7D90-A898-B78B5B85322E}"/>
              </a:ext>
            </a:extLst>
          </p:cNvPr>
          <p:cNvSpPr txBox="1"/>
          <p:nvPr/>
        </p:nvSpPr>
        <p:spPr>
          <a:xfrm>
            <a:off x="518762" y="4998017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5.</a:t>
            </a:r>
            <a:endParaRPr lang="en-GB" sz="22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9B2FA45-65FE-E21C-2A7F-A8E40EA614D9}"/>
              </a:ext>
            </a:extLst>
          </p:cNvPr>
          <p:cNvSpPr txBox="1"/>
          <p:nvPr/>
        </p:nvSpPr>
        <p:spPr>
          <a:xfrm>
            <a:off x="518762" y="1739949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1.</a:t>
            </a:r>
            <a:endParaRPr lang="en-GB" sz="22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4ADEE7F-4F1E-EAB3-C5CF-60487504BF05}"/>
              </a:ext>
            </a:extLst>
          </p:cNvPr>
          <p:cNvSpPr txBox="1"/>
          <p:nvPr/>
        </p:nvSpPr>
        <p:spPr>
          <a:xfrm>
            <a:off x="518762" y="5812536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6.</a:t>
            </a:r>
            <a:endParaRPr lang="en-GB" sz="22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07DDF2A-C823-8774-8063-131EF7FEAA13}"/>
              </a:ext>
            </a:extLst>
          </p:cNvPr>
          <p:cNvSpPr txBox="1"/>
          <p:nvPr/>
        </p:nvSpPr>
        <p:spPr>
          <a:xfrm>
            <a:off x="986055" y="1739949"/>
            <a:ext cx="150637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  +  1  &gt; 5</a:t>
            </a:r>
            <a:endParaRPr lang="en-GB" sz="2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5407FEC5-E66A-B1DB-0AC4-EFC249CC2E53}"/>
                  </a:ext>
                </a:extLst>
              </p:cNvPr>
              <p:cNvSpPr txBox="1"/>
              <p:nvPr/>
            </p:nvSpPr>
            <p:spPr>
              <a:xfrm>
                <a:off x="986054" y="5655184"/>
                <a:ext cx="1795845" cy="7455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num>
                      <m:den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200" dirty="0"/>
                  <a:t>  </a:t>
                </a:r>
                <a:r>
                  <a:rPr lang="en-US" sz="2800" dirty="0">
                    <a:sym typeface="Symbol" panose="05050102010706020507" pitchFamily="18" charset="2"/>
                  </a:rPr>
                  <a:t></a:t>
                </a:r>
                <a:r>
                  <a:rPr lang="en-US" sz="2800" dirty="0"/>
                  <a:t>  </a:t>
                </a:r>
                <a:r>
                  <a:rPr lang="en-US" sz="2200" dirty="0"/>
                  <a:t>- 7</a:t>
                </a:r>
                <a:endParaRPr lang="en-GB" sz="2200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5407FEC5-E66A-B1DB-0AC4-EFC249CC2E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6054" y="5655184"/>
                <a:ext cx="1795845" cy="745589"/>
              </a:xfrm>
              <a:prstGeom prst="rect">
                <a:avLst/>
              </a:prstGeom>
              <a:blipFill>
                <a:blip r:embed="rId2"/>
                <a:stretch>
                  <a:fillRect b="-573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TextBox 36">
            <a:extLst>
              <a:ext uri="{FF2B5EF4-FFF2-40B4-BE49-F238E27FC236}">
                <a16:creationId xmlns:a16="http://schemas.microsoft.com/office/drawing/2014/main" id="{82BEB61E-4430-CC2D-8DDF-CF599F030907}"/>
              </a:ext>
            </a:extLst>
          </p:cNvPr>
          <p:cNvSpPr txBox="1"/>
          <p:nvPr/>
        </p:nvSpPr>
        <p:spPr>
          <a:xfrm>
            <a:off x="986055" y="2554466"/>
            <a:ext cx="19026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b  -  5  </a:t>
            </a:r>
            <a:r>
              <a:rPr lang="en-US" sz="2200" dirty="0">
                <a:sym typeface="Symbol" panose="05050102010706020507" pitchFamily="18" charset="2"/>
              </a:rPr>
              <a:t>&lt;</a:t>
            </a:r>
            <a:r>
              <a:rPr lang="en-US" sz="2200" dirty="0"/>
              <a:t> 12</a:t>
            </a:r>
            <a:endParaRPr lang="en-GB" sz="22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55C2548-08BB-3A93-B066-809833CA829C}"/>
              </a:ext>
            </a:extLst>
          </p:cNvPr>
          <p:cNvSpPr txBox="1"/>
          <p:nvPr/>
        </p:nvSpPr>
        <p:spPr>
          <a:xfrm>
            <a:off x="986054" y="3367548"/>
            <a:ext cx="217065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k  +  19  </a:t>
            </a:r>
            <a:r>
              <a:rPr lang="en-US" sz="2200" dirty="0">
                <a:sym typeface="Symbol" panose="05050102010706020507" pitchFamily="18" charset="2"/>
              </a:rPr>
              <a:t> </a:t>
            </a:r>
            <a:r>
              <a:rPr lang="en-US" sz="2200" dirty="0"/>
              <a:t> 41</a:t>
            </a:r>
            <a:endParaRPr lang="en-GB" sz="22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A92A144-6779-F573-0A28-CD79D0A3E8A5}"/>
              </a:ext>
            </a:extLst>
          </p:cNvPr>
          <p:cNvSpPr txBox="1"/>
          <p:nvPr/>
        </p:nvSpPr>
        <p:spPr>
          <a:xfrm>
            <a:off x="986055" y="4187251"/>
            <a:ext cx="150637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2a  </a:t>
            </a:r>
            <a:r>
              <a:rPr lang="en-US" sz="2200" dirty="0">
                <a:sym typeface="Symbol" panose="05050102010706020507" pitchFamily="18" charset="2"/>
              </a:rPr>
              <a:t> </a:t>
            </a:r>
            <a:r>
              <a:rPr lang="en-US" sz="2200" dirty="0"/>
              <a:t> 32</a:t>
            </a:r>
            <a:endParaRPr lang="en-GB" sz="22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C6F7400-5A5E-E428-394C-65E881353E70}"/>
              </a:ext>
            </a:extLst>
          </p:cNvPr>
          <p:cNvSpPr txBox="1"/>
          <p:nvPr/>
        </p:nvSpPr>
        <p:spPr>
          <a:xfrm>
            <a:off x="4550205" y="2550597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2.</a:t>
            </a:r>
            <a:endParaRPr lang="en-GB" sz="22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D39836B-254C-94D0-1657-284321D95E8C}"/>
              </a:ext>
            </a:extLst>
          </p:cNvPr>
          <p:cNvSpPr txBox="1"/>
          <p:nvPr/>
        </p:nvSpPr>
        <p:spPr>
          <a:xfrm>
            <a:off x="4550205" y="3361245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3.</a:t>
            </a:r>
            <a:endParaRPr lang="en-GB" sz="22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A3C26B6-73C8-113F-7E81-371E1DC7F51E}"/>
              </a:ext>
            </a:extLst>
          </p:cNvPr>
          <p:cNvSpPr txBox="1"/>
          <p:nvPr/>
        </p:nvSpPr>
        <p:spPr>
          <a:xfrm>
            <a:off x="4550204" y="4179631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4.</a:t>
            </a:r>
            <a:endParaRPr lang="en-GB" sz="2200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24B26171-7247-9E79-0CF5-336580077B18}"/>
              </a:ext>
            </a:extLst>
          </p:cNvPr>
          <p:cNvSpPr txBox="1"/>
          <p:nvPr/>
        </p:nvSpPr>
        <p:spPr>
          <a:xfrm>
            <a:off x="4550205" y="4998017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5.</a:t>
            </a:r>
            <a:endParaRPr lang="en-GB" sz="2200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AF45510-9B24-67EF-F087-382133EA2C72}"/>
              </a:ext>
            </a:extLst>
          </p:cNvPr>
          <p:cNvSpPr txBox="1"/>
          <p:nvPr/>
        </p:nvSpPr>
        <p:spPr>
          <a:xfrm>
            <a:off x="4550206" y="1739949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1.</a:t>
            </a:r>
            <a:endParaRPr lang="en-GB" sz="2200"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6C7FC5F6-6DC4-A63C-855A-725FA1921960}"/>
              </a:ext>
            </a:extLst>
          </p:cNvPr>
          <p:cNvSpPr txBox="1"/>
          <p:nvPr/>
        </p:nvSpPr>
        <p:spPr>
          <a:xfrm>
            <a:off x="8707650" y="2591534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2.</a:t>
            </a:r>
            <a:endParaRPr lang="en-GB" sz="2200" dirty="0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DE27CAD2-AF46-13A1-C765-B90BF288A19E}"/>
              </a:ext>
            </a:extLst>
          </p:cNvPr>
          <p:cNvSpPr txBox="1"/>
          <p:nvPr/>
        </p:nvSpPr>
        <p:spPr>
          <a:xfrm>
            <a:off x="8707650" y="1741469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1.</a:t>
            </a:r>
            <a:endParaRPr lang="en-GB" sz="2200" dirty="0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AD2A6AA2-DACA-6E61-B964-FB8AEBF32FF3}"/>
              </a:ext>
            </a:extLst>
          </p:cNvPr>
          <p:cNvSpPr txBox="1"/>
          <p:nvPr/>
        </p:nvSpPr>
        <p:spPr>
          <a:xfrm>
            <a:off x="4363351" y="864581"/>
            <a:ext cx="32854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Solve these linear inequalities</a:t>
            </a:r>
            <a:endParaRPr lang="en-GB" sz="2200" dirty="0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AD904DA8-938A-E675-0FC7-748CF4C35625}"/>
              </a:ext>
            </a:extLst>
          </p:cNvPr>
          <p:cNvSpPr txBox="1"/>
          <p:nvPr/>
        </p:nvSpPr>
        <p:spPr>
          <a:xfrm>
            <a:off x="4947847" y="1731817"/>
            <a:ext cx="15548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p  -  2  &lt;  0</a:t>
            </a:r>
            <a:endParaRPr lang="en-GB" sz="2200" dirty="0"/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686CC78F-3289-89C8-2120-037ED6058C3B}"/>
              </a:ext>
            </a:extLst>
          </p:cNvPr>
          <p:cNvSpPr txBox="1"/>
          <p:nvPr/>
        </p:nvSpPr>
        <p:spPr>
          <a:xfrm>
            <a:off x="4947847" y="2558335"/>
            <a:ext cx="17594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ym typeface="Symbol" panose="05050102010706020507" pitchFamily="18" charset="2"/>
              </a:rPr>
              <a:t>d  +  10    5</a:t>
            </a:r>
            <a:endParaRPr lang="en-GB" sz="2200" dirty="0"/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BA6D128A-5230-C08E-9C9C-F898324F8729}"/>
              </a:ext>
            </a:extLst>
          </p:cNvPr>
          <p:cNvSpPr txBox="1"/>
          <p:nvPr/>
        </p:nvSpPr>
        <p:spPr>
          <a:xfrm>
            <a:off x="4947847" y="4998017"/>
            <a:ext cx="150637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2x  &gt;  x</a:t>
            </a:r>
            <a:endParaRPr lang="en-GB" sz="22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E2053DD0-ECD9-1103-70C8-85C0631665CA}"/>
              </a:ext>
            </a:extLst>
          </p:cNvPr>
          <p:cNvSpPr txBox="1"/>
          <p:nvPr/>
        </p:nvSpPr>
        <p:spPr>
          <a:xfrm>
            <a:off x="9278547" y="4682900"/>
            <a:ext cx="150637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x</a:t>
            </a:r>
            <a:r>
              <a:rPr lang="en-US" sz="2200" baseline="30000" dirty="0"/>
              <a:t>2</a:t>
            </a:r>
            <a:r>
              <a:rPr lang="en-US" sz="2200" dirty="0"/>
              <a:t>  &lt;  16</a:t>
            </a:r>
            <a:endParaRPr lang="en-GB" sz="2200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F9943B9-AC3A-1FEA-18B4-F4741153964B}"/>
              </a:ext>
            </a:extLst>
          </p:cNvPr>
          <p:cNvSpPr txBox="1"/>
          <p:nvPr/>
        </p:nvSpPr>
        <p:spPr>
          <a:xfrm>
            <a:off x="9214384" y="5595232"/>
            <a:ext cx="150637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x</a:t>
            </a:r>
            <a:r>
              <a:rPr lang="en-US" sz="2200" baseline="30000" dirty="0"/>
              <a:t>3</a:t>
            </a:r>
            <a:r>
              <a:rPr lang="en-US" sz="2200" dirty="0"/>
              <a:t>  </a:t>
            </a:r>
            <a:r>
              <a:rPr lang="en-US" sz="2200" dirty="0">
                <a:sym typeface="Symbol" panose="05050102010706020507" pitchFamily="18" charset="2"/>
              </a:rPr>
              <a:t>&gt; </a:t>
            </a:r>
            <a:r>
              <a:rPr lang="en-US" sz="2200" dirty="0"/>
              <a:t> 8</a:t>
            </a:r>
            <a:endParaRPr lang="en-GB" sz="2200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494D25A8-791A-FA40-A51E-7E56B1856C1A}"/>
              </a:ext>
            </a:extLst>
          </p:cNvPr>
          <p:cNvSpPr txBox="1"/>
          <p:nvPr/>
        </p:nvSpPr>
        <p:spPr>
          <a:xfrm>
            <a:off x="986055" y="4995147"/>
            <a:ext cx="203471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10q  &lt;</a:t>
            </a:r>
            <a:r>
              <a:rPr lang="en-US" sz="2200" dirty="0">
                <a:sym typeface="Symbol" panose="05050102010706020507" pitchFamily="18" charset="2"/>
              </a:rPr>
              <a:t> </a:t>
            </a:r>
            <a:r>
              <a:rPr lang="en-US" sz="2200" dirty="0"/>
              <a:t> 420</a:t>
            </a:r>
            <a:endParaRPr lang="en-GB" sz="2200" dirty="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062AA504-597D-CC97-B0FC-9D4273FC592C}"/>
              </a:ext>
            </a:extLst>
          </p:cNvPr>
          <p:cNvSpPr txBox="1"/>
          <p:nvPr/>
        </p:nvSpPr>
        <p:spPr>
          <a:xfrm>
            <a:off x="4947847" y="3361245"/>
            <a:ext cx="17594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ym typeface="Symbol" panose="05050102010706020507" pitchFamily="18" charset="2"/>
              </a:rPr>
              <a:t>12  -  q  &gt;  8</a:t>
            </a:r>
            <a:endParaRPr lang="en-GB" sz="2200" dirty="0"/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189CE1D6-73CE-E6DB-1226-565612D4B021}"/>
              </a:ext>
            </a:extLst>
          </p:cNvPr>
          <p:cNvSpPr txBox="1"/>
          <p:nvPr/>
        </p:nvSpPr>
        <p:spPr>
          <a:xfrm>
            <a:off x="4947847" y="4195106"/>
            <a:ext cx="12959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31  </a:t>
            </a:r>
            <a:r>
              <a:rPr lang="en-US" sz="2200" dirty="0">
                <a:sym typeface="Symbol" panose="05050102010706020507" pitchFamily="18" charset="2"/>
              </a:rPr>
              <a:t> </a:t>
            </a:r>
            <a:r>
              <a:rPr lang="en-US" sz="2200" dirty="0"/>
              <a:t> 2f</a:t>
            </a:r>
            <a:endParaRPr lang="en-GB" sz="22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9F089F8-D522-F841-6B3F-31413EEF511F}"/>
              </a:ext>
            </a:extLst>
          </p:cNvPr>
          <p:cNvSpPr txBox="1"/>
          <p:nvPr/>
        </p:nvSpPr>
        <p:spPr>
          <a:xfrm>
            <a:off x="9278547" y="1741469"/>
            <a:ext cx="2448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5t  +  3   </a:t>
            </a:r>
            <a:r>
              <a:rPr lang="en-GB" sz="2200" dirty="0">
                <a:sym typeface="Symbol" panose="05050102010706020507" pitchFamily="18" charset="2"/>
              </a:rPr>
              <a:t>&gt;  10 </a:t>
            </a:r>
            <a:r>
              <a:rPr lang="en-GB" sz="2200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08128DA-2A2E-5FB6-3D97-232D2285F57A}"/>
              </a:ext>
            </a:extLst>
          </p:cNvPr>
          <p:cNvSpPr txBox="1"/>
          <p:nvPr/>
        </p:nvSpPr>
        <p:spPr>
          <a:xfrm>
            <a:off x="9278547" y="2558335"/>
            <a:ext cx="23343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m  - 11   </a:t>
            </a:r>
            <a:r>
              <a:rPr lang="en-GB" sz="2200" dirty="0">
                <a:sym typeface="Symbol" panose="05050102010706020507" pitchFamily="18" charset="2"/>
              </a:rPr>
              <a:t> </a:t>
            </a:r>
            <a:r>
              <a:rPr lang="en-GB" sz="2200" dirty="0"/>
              <a:t> 11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2A4BDEC-F516-E0FD-6082-2B2970B29AF8}"/>
              </a:ext>
            </a:extLst>
          </p:cNvPr>
          <p:cNvGrpSpPr/>
          <p:nvPr/>
        </p:nvGrpSpPr>
        <p:grpSpPr>
          <a:xfrm>
            <a:off x="9373291" y="2951010"/>
            <a:ext cx="702834" cy="430887"/>
            <a:chOff x="7220198" y="4515205"/>
            <a:chExt cx="702834" cy="430887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2157986E-974A-9491-A2E5-AF37989D8224}"/>
                </a:ext>
              </a:extLst>
            </p:cNvPr>
            <p:cNvSpPr txBox="1"/>
            <p:nvPr/>
          </p:nvSpPr>
          <p:spPr>
            <a:xfrm>
              <a:off x="7365478" y="4515205"/>
              <a:ext cx="557554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/>
                <a:t>1</a:t>
              </a:r>
              <a:r>
                <a:rPr lang="en-GB" sz="2200" dirty="0"/>
                <a:t>1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782F0DA8-89FB-1AB7-B17C-F1B69D1D977F}"/>
                </a:ext>
              </a:extLst>
            </p:cNvPr>
            <p:cNvCxnSpPr>
              <a:cxnSpLocks/>
            </p:cNvCxnSpPr>
            <p:nvPr/>
          </p:nvCxnSpPr>
          <p:spPr>
            <a:xfrm>
              <a:off x="7220198" y="4515205"/>
              <a:ext cx="70283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E06BE1E1-8DCA-FE62-D0F6-CB8B958D7937}"/>
              </a:ext>
            </a:extLst>
          </p:cNvPr>
          <p:cNvSpPr txBox="1"/>
          <p:nvPr/>
        </p:nvSpPr>
        <p:spPr>
          <a:xfrm>
            <a:off x="8384237" y="3744466"/>
            <a:ext cx="31666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Solve these non-linear inequalities</a:t>
            </a:r>
            <a:endParaRPr lang="en-GB" sz="22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98D1491-FD02-B952-3CB6-E002F06A7DC6}"/>
              </a:ext>
            </a:extLst>
          </p:cNvPr>
          <p:cNvSpPr txBox="1"/>
          <p:nvPr/>
        </p:nvSpPr>
        <p:spPr>
          <a:xfrm>
            <a:off x="8707650" y="5607248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2.</a:t>
            </a:r>
            <a:endParaRPr lang="en-GB" sz="22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46B64D2-DDAB-3F9F-C292-EB1A7A6AF850}"/>
              </a:ext>
            </a:extLst>
          </p:cNvPr>
          <p:cNvSpPr txBox="1"/>
          <p:nvPr/>
        </p:nvSpPr>
        <p:spPr>
          <a:xfrm>
            <a:off x="8707650" y="4695530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1.</a:t>
            </a:r>
            <a:endParaRPr lang="en-GB" sz="2200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123A377-7046-4615-1C33-D27B3BA99B2D}"/>
              </a:ext>
            </a:extLst>
          </p:cNvPr>
          <p:cNvSpPr txBox="1"/>
          <p:nvPr/>
        </p:nvSpPr>
        <p:spPr>
          <a:xfrm>
            <a:off x="2492425" y="1739948"/>
            <a:ext cx="12583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t  &gt;  4</a:t>
            </a:r>
            <a:endParaRPr lang="en-GB" sz="2200" b="1" dirty="0">
              <a:solidFill>
                <a:srgbClr val="FF0000"/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A1DA868C-D6AB-61CE-441F-2E13442AAECF}"/>
              </a:ext>
            </a:extLst>
          </p:cNvPr>
          <p:cNvSpPr txBox="1"/>
          <p:nvPr/>
        </p:nvSpPr>
        <p:spPr>
          <a:xfrm>
            <a:off x="2560046" y="2558319"/>
            <a:ext cx="12583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b  &lt;  17</a:t>
            </a:r>
            <a:endParaRPr lang="en-GB" sz="2200" b="1" dirty="0">
              <a:solidFill>
                <a:srgbClr val="FF0000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8BE707F7-B5D3-107C-6924-24D73EF3A71B}"/>
              </a:ext>
            </a:extLst>
          </p:cNvPr>
          <p:cNvSpPr txBox="1"/>
          <p:nvPr/>
        </p:nvSpPr>
        <p:spPr>
          <a:xfrm>
            <a:off x="2753810" y="3353547"/>
            <a:ext cx="12583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k  </a:t>
            </a:r>
            <a:r>
              <a:rPr lang="en-US" sz="2200" b="1" dirty="0">
                <a:solidFill>
                  <a:srgbClr val="FF0000"/>
                </a:solidFill>
                <a:sym typeface="Symbol" panose="05050102010706020507" pitchFamily="18" charset="2"/>
              </a:rPr>
              <a:t></a:t>
            </a:r>
            <a:r>
              <a:rPr lang="en-US" sz="2200" b="1" dirty="0">
                <a:solidFill>
                  <a:srgbClr val="FF0000"/>
                </a:solidFill>
              </a:rPr>
              <a:t>  22</a:t>
            </a:r>
            <a:endParaRPr lang="en-GB" sz="2200" b="1" dirty="0">
              <a:solidFill>
                <a:srgbClr val="FF0000"/>
              </a:solidFill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6255614-47A5-F07E-323D-6FD9B77AE540}"/>
              </a:ext>
            </a:extLst>
          </p:cNvPr>
          <p:cNvSpPr txBox="1"/>
          <p:nvPr/>
        </p:nvSpPr>
        <p:spPr>
          <a:xfrm>
            <a:off x="2391594" y="4187250"/>
            <a:ext cx="12583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a  </a:t>
            </a:r>
            <a:r>
              <a:rPr lang="en-US" sz="2200" b="1" dirty="0">
                <a:solidFill>
                  <a:srgbClr val="FF0000"/>
                </a:solidFill>
                <a:sym typeface="Symbol" panose="05050102010706020507" pitchFamily="18" charset="2"/>
              </a:rPr>
              <a:t></a:t>
            </a:r>
            <a:r>
              <a:rPr lang="en-US" sz="2200" b="1" dirty="0">
                <a:solidFill>
                  <a:srgbClr val="FF0000"/>
                </a:solidFill>
              </a:rPr>
              <a:t>  16</a:t>
            </a:r>
            <a:endParaRPr lang="en-GB" sz="2200" b="1" dirty="0">
              <a:solidFill>
                <a:srgbClr val="FF0000"/>
              </a:solidFill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D4CC1FEF-F505-6411-422C-70CF260DEA78}"/>
              </a:ext>
            </a:extLst>
          </p:cNvPr>
          <p:cNvSpPr txBox="1"/>
          <p:nvPr/>
        </p:nvSpPr>
        <p:spPr>
          <a:xfrm>
            <a:off x="2516330" y="4998163"/>
            <a:ext cx="12583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q  &lt;  42</a:t>
            </a:r>
            <a:endParaRPr lang="en-GB" sz="2200" b="1" dirty="0">
              <a:solidFill>
                <a:srgbClr val="FF0000"/>
              </a:solidFill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3C1A2C01-9AD8-496D-0C6F-5424A65CE820}"/>
              </a:ext>
            </a:extLst>
          </p:cNvPr>
          <p:cNvSpPr txBox="1"/>
          <p:nvPr/>
        </p:nvSpPr>
        <p:spPr>
          <a:xfrm>
            <a:off x="2394498" y="5803043"/>
            <a:ext cx="14167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w  </a:t>
            </a:r>
            <a:r>
              <a:rPr lang="en-US" sz="2200" b="1" dirty="0">
                <a:solidFill>
                  <a:srgbClr val="FF0000"/>
                </a:solidFill>
                <a:sym typeface="Symbol" panose="05050102010706020507" pitchFamily="18" charset="2"/>
              </a:rPr>
              <a:t></a:t>
            </a:r>
            <a:r>
              <a:rPr lang="en-US" sz="2200" b="1" dirty="0">
                <a:solidFill>
                  <a:srgbClr val="FF0000"/>
                </a:solidFill>
              </a:rPr>
              <a:t>  - 14</a:t>
            </a:r>
            <a:endParaRPr lang="en-GB" sz="2200" b="1" dirty="0">
              <a:solidFill>
                <a:srgbClr val="FF0000"/>
              </a:solidFill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1DF4F9E5-0771-4048-7F0E-9B37D87B5CE3}"/>
              </a:ext>
            </a:extLst>
          </p:cNvPr>
          <p:cNvSpPr txBox="1"/>
          <p:nvPr/>
        </p:nvSpPr>
        <p:spPr>
          <a:xfrm>
            <a:off x="6597478" y="1712880"/>
            <a:ext cx="12583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p  &lt;  2</a:t>
            </a:r>
            <a:endParaRPr lang="en-GB" sz="2200" b="1" dirty="0">
              <a:solidFill>
                <a:srgbClr val="FF0000"/>
              </a:solidFill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F2FF8D3B-B851-ECAB-1139-5E21D02C96AF}"/>
              </a:ext>
            </a:extLst>
          </p:cNvPr>
          <p:cNvSpPr txBox="1"/>
          <p:nvPr/>
        </p:nvSpPr>
        <p:spPr>
          <a:xfrm>
            <a:off x="6679983" y="2535333"/>
            <a:ext cx="12583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d  </a:t>
            </a:r>
            <a:r>
              <a:rPr lang="en-US" sz="2200" b="1" dirty="0">
                <a:solidFill>
                  <a:srgbClr val="FF0000"/>
                </a:solidFill>
                <a:sym typeface="Symbol" panose="05050102010706020507" pitchFamily="18" charset="2"/>
              </a:rPr>
              <a:t></a:t>
            </a:r>
            <a:r>
              <a:rPr lang="en-US" sz="2200" b="1" dirty="0">
                <a:solidFill>
                  <a:srgbClr val="FF0000"/>
                </a:solidFill>
              </a:rPr>
              <a:t>  - 5</a:t>
            </a:r>
            <a:endParaRPr lang="en-GB" sz="2200" b="1" dirty="0">
              <a:solidFill>
                <a:srgbClr val="FF0000"/>
              </a:solidFill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A8B7D427-FF7C-3F6A-AE0A-E45D69FFA4E2}"/>
              </a:ext>
            </a:extLst>
          </p:cNvPr>
          <p:cNvSpPr txBox="1"/>
          <p:nvPr/>
        </p:nvSpPr>
        <p:spPr>
          <a:xfrm>
            <a:off x="6707284" y="3356069"/>
            <a:ext cx="12583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q  &lt;  4</a:t>
            </a:r>
            <a:endParaRPr lang="en-GB" sz="22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AFFCCA20-49D8-99F3-12B4-6A1098EC52EE}"/>
                  </a:ext>
                </a:extLst>
              </p:cNvPr>
              <p:cNvSpPr txBox="1"/>
              <p:nvPr/>
            </p:nvSpPr>
            <p:spPr>
              <a:xfrm>
                <a:off x="6325170" y="4029254"/>
                <a:ext cx="1258359" cy="7126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b="1" dirty="0">
                    <a:solidFill>
                      <a:srgbClr val="FF0000"/>
                    </a:solidFill>
                  </a:rPr>
                  <a:t>f  </a:t>
                </a:r>
                <a:r>
                  <a:rPr lang="en-US" sz="2200" b="1" dirty="0">
                    <a:solidFill>
                      <a:srgbClr val="FF0000"/>
                    </a:solidFill>
                    <a:sym typeface="Symbol" panose="05050102010706020507" pitchFamily="18" charset="2"/>
                  </a:rPr>
                  <a:t></a:t>
                </a:r>
                <a:r>
                  <a:rPr lang="en-US" sz="2200" b="1" dirty="0">
                    <a:solidFill>
                      <a:srgbClr val="FF0000"/>
                    </a:solidFill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𝟑𝟏</m:t>
                        </m:r>
                      </m:num>
                      <m:den>
                        <m:r>
                          <a:rPr lang="en-GB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en-GB" sz="2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AFFCCA20-49D8-99F3-12B4-6A1098EC52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5170" y="4029254"/>
                <a:ext cx="1258359" cy="712631"/>
              </a:xfrm>
              <a:prstGeom prst="rect">
                <a:avLst/>
              </a:prstGeom>
              <a:blipFill>
                <a:blip r:embed="rId3"/>
                <a:stretch>
                  <a:fillRect l="-63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TextBox 49">
            <a:extLst>
              <a:ext uri="{FF2B5EF4-FFF2-40B4-BE49-F238E27FC236}">
                <a16:creationId xmlns:a16="http://schemas.microsoft.com/office/drawing/2014/main" id="{2A486BA3-9A4E-E900-8B4B-652AB62BE508}"/>
              </a:ext>
            </a:extLst>
          </p:cNvPr>
          <p:cNvSpPr txBox="1"/>
          <p:nvPr/>
        </p:nvSpPr>
        <p:spPr>
          <a:xfrm>
            <a:off x="6204166" y="4988878"/>
            <a:ext cx="12583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x  &gt;  0</a:t>
            </a:r>
            <a:endParaRPr lang="en-GB" sz="2200" b="1" dirty="0">
              <a:solidFill>
                <a:srgbClr val="FF0000"/>
              </a:solidFill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49169D0-B911-374E-9CD8-EB85DCD53405}"/>
              </a:ext>
            </a:extLst>
          </p:cNvPr>
          <p:cNvSpPr txBox="1"/>
          <p:nvPr/>
        </p:nvSpPr>
        <p:spPr>
          <a:xfrm>
            <a:off x="9278547" y="5007673"/>
            <a:ext cx="206584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- 4  &lt;  x  </a:t>
            </a:r>
            <a:r>
              <a:rPr lang="en-US" sz="2200" b="1" dirty="0">
                <a:solidFill>
                  <a:srgbClr val="FF0000"/>
                </a:solidFill>
                <a:sym typeface="Symbol" panose="05050102010706020507" pitchFamily="18" charset="2"/>
              </a:rPr>
              <a:t>&lt;</a:t>
            </a:r>
            <a:r>
              <a:rPr lang="en-US" sz="2200" b="1" dirty="0">
                <a:solidFill>
                  <a:srgbClr val="FF0000"/>
                </a:solidFill>
              </a:rPr>
              <a:t>  - 4</a:t>
            </a:r>
            <a:endParaRPr lang="en-GB" sz="2200" b="1" dirty="0">
              <a:solidFill>
                <a:srgbClr val="FF0000"/>
              </a:solidFill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42C5E31-D87F-AD0B-B8DF-58BA58E3B2EA}"/>
              </a:ext>
            </a:extLst>
          </p:cNvPr>
          <p:cNvSpPr txBox="1"/>
          <p:nvPr/>
        </p:nvSpPr>
        <p:spPr>
          <a:xfrm>
            <a:off x="9229379" y="5909372"/>
            <a:ext cx="12583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x  &gt;  2</a:t>
            </a:r>
            <a:endParaRPr lang="en-GB" sz="22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FA11714-C213-EBAA-F867-1B92B2046F1B}"/>
                  </a:ext>
                </a:extLst>
              </p:cNvPr>
              <p:cNvSpPr txBox="1"/>
              <p:nvPr/>
            </p:nvSpPr>
            <p:spPr>
              <a:xfrm>
                <a:off x="10784917" y="1840997"/>
                <a:ext cx="1258359" cy="7126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b="1" dirty="0">
                    <a:solidFill>
                      <a:srgbClr val="FF0000"/>
                    </a:solidFill>
                  </a:rPr>
                  <a:t>t  &gt;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endParaRPr lang="en-GB" sz="2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FA11714-C213-EBAA-F867-1B92B2046F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84917" y="1840997"/>
                <a:ext cx="1258359" cy="712631"/>
              </a:xfrm>
              <a:prstGeom prst="rect">
                <a:avLst/>
              </a:prstGeom>
              <a:blipFill>
                <a:blip r:embed="rId4"/>
                <a:stretch>
                  <a:fillRect l="-628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3A955C1A-FCD6-D932-C87D-996F3DAC98F1}"/>
              </a:ext>
            </a:extLst>
          </p:cNvPr>
          <p:cNvSpPr txBox="1"/>
          <p:nvPr/>
        </p:nvSpPr>
        <p:spPr>
          <a:xfrm>
            <a:off x="10487738" y="2961585"/>
            <a:ext cx="15994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m  </a:t>
            </a:r>
            <a:r>
              <a:rPr lang="en-US" sz="2200" b="1" dirty="0">
                <a:solidFill>
                  <a:srgbClr val="FF0000"/>
                </a:solidFill>
                <a:sym typeface="Symbol" panose="05050102010706020507" pitchFamily="18" charset="2"/>
              </a:rPr>
              <a:t></a:t>
            </a:r>
            <a:r>
              <a:rPr lang="en-US" sz="2200" b="1" dirty="0">
                <a:solidFill>
                  <a:srgbClr val="FF0000"/>
                </a:solidFill>
              </a:rPr>
              <a:t>  132</a:t>
            </a:r>
            <a:endParaRPr lang="en-GB" sz="2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83769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F6B9D9-E630-1CBF-1E7D-D2BFD62947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111015DB-DFE2-A552-A4A3-49EBCE8B59BD}"/>
              </a:ext>
            </a:extLst>
          </p:cNvPr>
          <p:cNvSpPr/>
          <p:nvPr/>
        </p:nvSpPr>
        <p:spPr>
          <a:xfrm>
            <a:off x="231981" y="164003"/>
            <a:ext cx="11728038" cy="6529994"/>
          </a:xfrm>
          <a:prstGeom prst="roundRect">
            <a:avLst>
              <a:gd name="adj" fmla="val 5784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495F6D-F90A-3EE9-3C97-AAEAB96A3C48}"/>
              </a:ext>
            </a:extLst>
          </p:cNvPr>
          <p:cNvSpPr txBox="1"/>
          <p:nvPr/>
        </p:nvSpPr>
        <p:spPr>
          <a:xfrm>
            <a:off x="4570498" y="169261"/>
            <a:ext cx="30510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Arial Black" panose="020B0A04020102020204" pitchFamily="34" charset="0"/>
              </a:rPr>
              <a:t>Example</a:t>
            </a:r>
            <a:endParaRPr lang="en-GB" sz="3200" dirty="0">
              <a:latin typeface="Arial Black" panose="020B0A040201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5F6807-786E-FEF1-22F2-F279533693C0}"/>
              </a:ext>
            </a:extLst>
          </p:cNvPr>
          <p:cNvSpPr txBox="1"/>
          <p:nvPr/>
        </p:nvSpPr>
        <p:spPr>
          <a:xfrm>
            <a:off x="962179" y="982732"/>
            <a:ext cx="342821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Solve the inequalities.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8D7D8D1-2DBD-27C4-1EDF-821E447736E2}"/>
                  </a:ext>
                </a:extLst>
              </p:cNvPr>
              <p:cNvSpPr txBox="1"/>
              <p:nvPr/>
            </p:nvSpPr>
            <p:spPr>
              <a:xfrm>
                <a:off x="6976014" y="1804284"/>
                <a:ext cx="329135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20−3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&gt; 2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+5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8D7D8D1-2DBD-27C4-1EDF-821E447736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6014" y="1804284"/>
                <a:ext cx="3291359" cy="461665"/>
              </a:xfrm>
              <a:prstGeom prst="rect">
                <a:avLst/>
              </a:prstGeom>
              <a:blipFill>
                <a:blip r:embed="rId3"/>
                <a:stretch>
                  <a:fillRect l="-37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1E320F92-3A4A-D3C3-91BA-4A89DA064F24}"/>
              </a:ext>
            </a:extLst>
          </p:cNvPr>
          <p:cNvSpPr txBox="1"/>
          <p:nvPr/>
        </p:nvSpPr>
        <p:spPr>
          <a:xfrm>
            <a:off x="1587545" y="1804284"/>
            <a:ext cx="6741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a)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EF8C11B-317C-E609-B2C8-E630000732F7}"/>
              </a:ext>
            </a:extLst>
          </p:cNvPr>
          <p:cNvSpPr txBox="1"/>
          <p:nvPr/>
        </p:nvSpPr>
        <p:spPr>
          <a:xfrm>
            <a:off x="6456107" y="1804283"/>
            <a:ext cx="6741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b)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952C8C0-0B1E-036C-1863-BB63DDDE1114}"/>
                  </a:ext>
                </a:extLst>
              </p:cNvPr>
              <p:cNvSpPr txBox="1"/>
              <p:nvPr/>
            </p:nvSpPr>
            <p:spPr>
              <a:xfrm>
                <a:off x="1924626" y="1643214"/>
                <a:ext cx="2532623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+7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  <m:r>
                        <a:rPr lang="en-GB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11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952C8C0-0B1E-036C-1863-BB63DDDE11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4626" y="1643214"/>
                <a:ext cx="2532623" cy="78380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311246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0A7E1B-7818-11DD-0479-B2AC8F79AC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8157DFF6-BD52-B508-D89C-55185978723F}"/>
              </a:ext>
            </a:extLst>
          </p:cNvPr>
          <p:cNvSpPr/>
          <p:nvPr/>
        </p:nvSpPr>
        <p:spPr>
          <a:xfrm>
            <a:off x="231981" y="164003"/>
            <a:ext cx="11728038" cy="6529994"/>
          </a:xfrm>
          <a:prstGeom prst="roundRect">
            <a:avLst>
              <a:gd name="adj" fmla="val 5784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BD95E01-C1BA-15C1-2192-90D7B6869261}"/>
              </a:ext>
            </a:extLst>
          </p:cNvPr>
          <p:cNvSpPr txBox="1"/>
          <p:nvPr/>
        </p:nvSpPr>
        <p:spPr>
          <a:xfrm>
            <a:off x="4570498" y="181618"/>
            <a:ext cx="30510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Arial Black" panose="020B0A04020102020204" pitchFamily="34" charset="0"/>
              </a:rPr>
              <a:t>Solutions</a:t>
            </a:r>
            <a:endParaRPr lang="en-GB" sz="3200" dirty="0">
              <a:latin typeface="Arial Black" panose="020B0A040201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99D29D-50CC-D028-1013-BEA2648CD8E5}"/>
              </a:ext>
            </a:extLst>
          </p:cNvPr>
          <p:cNvSpPr txBox="1"/>
          <p:nvPr/>
        </p:nvSpPr>
        <p:spPr>
          <a:xfrm>
            <a:off x="596917" y="893673"/>
            <a:ext cx="342821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Solve the inequalities.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B7E3CC1-5699-75F1-FD09-08E1391326CE}"/>
                  </a:ext>
                </a:extLst>
              </p:cNvPr>
              <p:cNvSpPr txBox="1"/>
              <p:nvPr/>
            </p:nvSpPr>
            <p:spPr>
              <a:xfrm>
                <a:off x="1924627" y="1804285"/>
                <a:ext cx="2532623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+7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  <m:r>
                        <a:rPr lang="en-GB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11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B7E3CC1-5699-75F1-FD09-08E1391326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4627" y="1804285"/>
                <a:ext cx="2532623" cy="78380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09D990E-414B-9F39-288C-9C938608AD8D}"/>
                  </a:ext>
                </a:extLst>
              </p:cNvPr>
              <p:cNvSpPr txBox="1"/>
              <p:nvPr/>
            </p:nvSpPr>
            <p:spPr>
              <a:xfrm>
                <a:off x="6712140" y="1804285"/>
                <a:ext cx="318776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20−3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&gt; 2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+5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09D990E-414B-9F39-288C-9C938608AD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2140" y="1804285"/>
                <a:ext cx="3187764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DD7C43E1-83BC-A5EF-D133-6B9991B220FE}"/>
              </a:ext>
            </a:extLst>
          </p:cNvPr>
          <p:cNvSpPr txBox="1"/>
          <p:nvPr/>
        </p:nvSpPr>
        <p:spPr>
          <a:xfrm>
            <a:off x="1250464" y="1804283"/>
            <a:ext cx="6741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a)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2802A05-FA1E-C0FC-7E75-96A37B4F901D}"/>
              </a:ext>
            </a:extLst>
          </p:cNvPr>
          <p:cNvSpPr txBox="1"/>
          <p:nvPr/>
        </p:nvSpPr>
        <p:spPr>
          <a:xfrm>
            <a:off x="6192233" y="1804283"/>
            <a:ext cx="6741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b)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F6EC72D-8285-8395-33A7-E361181935E1}"/>
                  </a:ext>
                </a:extLst>
              </p:cNvPr>
              <p:cNvSpPr txBox="1"/>
              <p:nvPr/>
            </p:nvSpPr>
            <p:spPr>
              <a:xfrm>
                <a:off x="1954874" y="3439105"/>
                <a:ext cx="253262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+7  ≤  33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F6EC72D-8285-8395-33A7-E361181935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4874" y="3439105"/>
                <a:ext cx="2532623" cy="461665"/>
              </a:xfrm>
              <a:prstGeom prst="rect">
                <a:avLst/>
              </a:prstGeom>
              <a:blipFill>
                <a:blip r:embed="rId4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71A9C2C2-CE2A-68FC-DD07-B36BD72C067F}"/>
              </a:ext>
            </a:extLst>
          </p:cNvPr>
          <p:cNvSpPr txBox="1"/>
          <p:nvPr/>
        </p:nvSpPr>
        <p:spPr>
          <a:xfrm>
            <a:off x="2477897" y="2723011"/>
            <a:ext cx="57454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00B050"/>
                </a:solidFill>
              </a:rPr>
              <a:t>x 3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49817B8-F337-4D7F-1891-DF0A36A110FC}"/>
              </a:ext>
            </a:extLst>
          </p:cNvPr>
          <p:cNvSpPr txBox="1"/>
          <p:nvPr/>
        </p:nvSpPr>
        <p:spPr>
          <a:xfrm>
            <a:off x="3757130" y="2723011"/>
            <a:ext cx="57454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00B050"/>
                </a:solidFill>
              </a:rPr>
              <a:t>x 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0CD47C5-B342-6A32-3EC4-001DEE0A6A56}"/>
                  </a:ext>
                </a:extLst>
              </p:cNvPr>
              <p:cNvSpPr txBox="1"/>
              <p:nvPr/>
            </p:nvSpPr>
            <p:spPr>
              <a:xfrm>
                <a:off x="7493479" y="3087623"/>
                <a:ext cx="253262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0  &gt;  5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+5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0CD47C5-B342-6A32-3EC4-001DEE0A6A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3479" y="3087623"/>
                <a:ext cx="2532623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BB5EAFB-BD63-E930-397E-2E996AEF55B0}"/>
                  </a:ext>
                </a:extLst>
              </p:cNvPr>
              <p:cNvSpPr txBox="1"/>
              <p:nvPr/>
            </p:nvSpPr>
            <p:spPr>
              <a:xfrm>
                <a:off x="2193326" y="4628575"/>
                <a:ext cx="253262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≤  26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BB5EAFB-BD63-E930-397E-2E996AEF55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3326" y="4628575"/>
                <a:ext cx="2532623" cy="461665"/>
              </a:xfrm>
              <a:prstGeom prst="rect">
                <a:avLst/>
              </a:prstGeom>
              <a:blipFill>
                <a:blip r:embed="rId6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8950F862-9B8C-F0A7-44DE-195256690C69}"/>
              </a:ext>
            </a:extLst>
          </p:cNvPr>
          <p:cNvSpPr txBox="1"/>
          <p:nvPr/>
        </p:nvSpPr>
        <p:spPr>
          <a:xfrm>
            <a:off x="2610209" y="3924112"/>
            <a:ext cx="57454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00B050"/>
                </a:solidFill>
              </a:rPr>
              <a:t>- 7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782C98E-2838-89C5-BC50-7403FAF9EDA4}"/>
              </a:ext>
            </a:extLst>
          </p:cNvPr>
          <p:cNvSpPr txBox="1"/>
          <p:nvPr/>
        </p:nvSpPr>
        <p:spPr>
          <a:xfrm>
            <a:off x="3604960" y="3919872"/>
            <a:ext cx="57454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00B050"/>
                </a:solidFill>
              </a:rPr>
              <a:t>- 7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ACF3E6F-D4BE-5A54-A151-966C48D2E0C2}"/>
              </a:ext>
            </a:extLst>
          </p:cNvPr>
          <p:cNvSpPr txBox="1"/>
          <p:nvPr/>
        </p:nvSpPr>
        <p:spPr>
          <a:xfrm>
            <a:off x="7488324" y="3570021"/>
            <a:ext cx="7481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00B050"/>
                </a:solidFill>
              </a:rPr>
              <a:t>- 5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C65BFBB-BBC1-EA0C-F4CC-07AC33C5AF9C}"/>
              </a:ext>
            </a:extLst>
          </p:cNvPr>
          <p:cNvSpPr txBox="1"/>
          <p:nvPr/>
        </p:nvSpPr>
        <p:spPr>
          <a:xfrm>
            <a:off x="8934945" y="3568391"/>
            <a:ext cx="7481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00B050"/>
                </a:solidFill>
              </a:rPr>
              <a:t>- 5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C1199EA-214F-C624-7527-61E34E27CDAD}"/>
                  </a:ext>
                </a:extLst>
              </p:cNvPr>
              <p:cNvSpPr txBox="1"/>
              <p:nvPr/>
            </p:nvSpPr>
            <p:spPr>
              <a:xfrm>
                <a:off x="7100092" y="4277094"/>
                <a:ext cx="253262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5  &gt;  5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C1199EA-214F-C624-7527-61E34E27CD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0092" y="4277094"/>
                <a:ext cx="2532623" cy="4616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9EA853D6-B875-A544-0ACA-DF018D0A1B4E}"/>
                  </a:ext>
                </a:extLst>
              </p:cNvPr>
              <p:cNvSpPr txBox="1"/>
              <p:nvPr/>
            </p:nvSpPr>
            <p:spPr>
              <a:xfrm>
                <a:off x="2281983" y="5666521"/>
                <a:ext cx="253262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≤13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9EA853D6-B875-A544-0ACA-DF018D0A1B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1983" y="5666521"/>
                <a:ext cx="2532623" cy="461665"/>
              </a:xfrm>
              <a:prstGeom prst="rect">
                <a:avLst/>
              </a:prstGeom>
              <a:blipFill>
                <a:blip r:embed="rId8"/>
                <a:stretch>
                  <a:fillRect b="-2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>
            <a:extLst>
              <a:ext uri="{FF2B5EF4-FFF2-40B4-BE49-F238E27FC236}">
                <a16:creationId xmlns:a16="http://schemas.microsoft.com/office/drawing/2014/main" id="{29F0A42E-49AD-7E1C-B040-9D5797438DD5}"/>
              </a:ext>
            </a:extLst>
          </p:cNvPr>
          <p:cNvSpPr txBox="1"/>
          <p:nvPr/>
        </p:nvSpPr>
        <p:spPr>
          <a:xfrm>
            <a:off x="3604185" y="5094041"/>
            <a:ext cx="57454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00B050"/>
                </a:solidFill>
                <a:sym typeface="Symbol" panose="05050102010706020507" pitchFamily="18" charset="2"/>
              </a:rPr>
              <a:t></a:t>
            </a:r>
            <a:r>
              <a:rPr lang="en-GB" sz="2200" b="1" dirty="0">
                <a:solidFill>
                  <a:srgbClr val="00B050"/>
                </a:solidFill>
              </a:rPr>
              <a:t> 2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31CC312-FB20-9389-4077-F8A7D50C8C30}"/>
              </a:ext>
            </a:extLst>
          </p:cNvPr>
          <p:cNvSpPr txBox="1"/>
          <p:nvPr/>
        </p:nvSpPr>
        <p:spPr>
          <a:xfrm>
            <a:off x="2755824" y="5094041"/>
            <a:ext cx="57454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00B050"/>
                </a:solidFill>
                <a:sym typeface="Symbol" panose="05050102010706020507" pitchFamily="18" charset="2"/>
              </a:rPr>
              <a:t></a:t>
            </a:r>
            <a:r>
              <a:rPr lang="en-GB" sz="2200" b="1" dirty="0">
                <a:solidFill>
                  <a:srgbClr val="00B050"/>
                </a:solidFill>
              </a:rPr>
              <a:t> 2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83FA902-7389-9A35-751D-BDE030B10300}"/>
              </a:ext>
            </a:extLst>
          </p:cNvPr>
          <p:cNvSpPr txBox="1"/>
          <p:nvPr/>
        </p:nvSpPr>
        <p:spPr>
          <a:xfrm>
            <a:off x="7507137" y="4769939"/>
            <a:ext cx="57454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00B050"/>
                </a:solidFill>
                <a:sym typeface="Symbol" panose="05050102010706020507" pitchFamily="18" charset="2"/>
              </a:rPr>
              <a:t></a:t>
            </a:r>
            <a:r>
              <a:rPr lang="en-GB" sz="2200" b="1" dirty="0">
                <a:solidFill>
                  <a:srgbClr val="00B050"/>
                </a:solidFill>
              </a:rPr>
              <a:t> 5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C91EBA8-216A-B3E5-9F94-88C38068F7F4}"/>
              </a:ext>
            </a:extLst>
          </p:cNvPr>
          <p:cNvSpPr txBox="1"/>
          <p:nvPr/>
        </p:nvSpPr>
        <p:spPr>
          <a:xfrm>
            <a:off x="8426391" y="4769939"/>
            <a:ext cx="57454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00B050"/>
                </a:solidFill>
                <a:sym typeface="Symbol" panose="05050102010706020507" pitchFamily="18" charset="2"/>
              </a:rPr>
              <a:t></a:t>
            </a:r>
            <a:r>
              <a:rPr lang="en-GB" sz="2200" b="1" dirty="0">
                <a:solidFill>
                  <a:srgbClr val="00B050"/>
                </a:solidFill>
              </a:rPr>
              <a:t> 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79D34CC0-217D-6BED-1871-D80FEA8F1AC9}"/>
                  </a:ext>
                </a:extLst>
              </p:cNvPr>
              <p:cNvSpPr txBox="1"/>
              <p:nvPr/>
            </p:nvSpPr>
            <p:spPr>
              <a:xfrm>
                <a:off x="7008009" y="5315040"/>
                <a:ext cx="253262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&gt; 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79D34CC0-217D-6BED-1871-D80FEA8F1A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8009" y="5315040"/>
                <a:ext cx="2532623" cy="46166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>
            <a:extLst>
              <a:ext uri="{FF2B5EF4-FFF2-40B4-BE49-F238E27FC236}">
                <a16:creationId xmlns:a16="http://schemas.microsoft.com/office/drawing/2014/main" id="{22AB0A34-8FEA-B626-C1E7-9A3CAE6F9624}"/>
              </a:ext>
            </a:extLst>
          </p:cNvPr>
          <p:cNvSpPr txBox="1"/>
          <p:nvPr/>
        </p:nvSpPr>
        <p:spPr>
          <a:xfrm>
            <a:off x="7202806" y="2406675"/>
            <a:ext cx="7481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00B050"/>
                </a:solidFill>
              </a:rPr>
              <a:t>+ 3x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226E251-FE12-E0CD-DFB0-02E5D733C136}"/>
              </a:ext>
            </a:extLst>
          </p:cNvPr>
          <p:cNvSpPr txBox="1"/>
          <p:nvPr/>
        </p:nvSpPr>
        <p:spPr>
          <a:xfrm>
            <a:off x="8763667" y="2406674"/>
            <a:ext cx="7481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00B050"/>
                </a:solidFill>
              </a:rPr>
              <a:t>+ 3x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4FEB62DD-EAAD-EBF7-A9C6-3C765DF61050}"/>
              </a:ext>
            </a:extLst>
          </p:cNvPr>
          <p:cNvCxnSpPr>
            <a:cxnSpLocks/>
          </p:cNvCxnSpPr>
          <p:nvPr/>
        </p:nvCxnSpPr>
        <p:spPr>
          <a:xfrm>
            <a:off x="2897479" y="6155583"/>
            <a:ext cx="121767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500398B9-421C-9373-DAF1-6BCC025528C6}"/>
              </a:ext>
            </a:extLst>
          </p:cNvPr>
          <p:cNvCxnSpPr>
            <a:cxnSpLocks/>
          </p:cNvCxnSpPr>
          <p:nvPr/>
        </p:nvCxnSpPr>
        <p:spPr>
          <a:xfrm>
            <a:off x="7631709" y="5804102"/>
            <a:ext cx="130323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621919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D06C8A0-7451-497D-BAB9-FB0AEE967B75}"/>
              </a:ext>
            </a:extLst>
          </p:cNvPr>
          <p:cNvSpPr/>
          <p:nvPr/>
        </p:nvSpPr>
        <p:spPr>
          <a:xfrm>
            <a:off x="155918" y="791309"/>
            <a:ext cx="3672000" cy="5865523"/>
          </a:xfrm>
          <a:prstGeom prst="roundRect">
            <a:avLst>
              <a:gd name="adj" fmla="val 4438"/>
            </a:avLst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1402E703-C130-4EAA-AAD7-AC8D86E9C1A8}"/>
              </a:ext>
            </a:extLst>
          </p:cNvPr>
          <p:cNvSpPr/>
          <p:nvPr/>
        </p:nvSpPr>
        <p:spPr>
          <a:xfrm>
            <a:off x="4260000" y="791309"/>
            <a:ext cx="3672000" cy="5865523"/>
          </a:xfrm>
          <a:prstGeom prst="roundRect">
            <a:avLst>
              <a:gd name="adj" fmla="val 4010"/>
            </a:avLst>
          </a:prstGeom>
          <a:solidFill>
            <a:schemeClr val="bg1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0" name="Rectangle: Rounded Corners 169">
            <a:extLst>
              <a:ext uri="{FF2B5EF4-FFF2-40B4-BE49-F238E27FC236}">
                <a16:creationId xmlns:a16="http://schemas.microsoft.com/office/drawing/2014/main" id="{89041FC1-DC6C-4459-86BC-8C9309E23D6A}"/>
              </a:ext>
            </a:extLst>
          </p:cNvPr>
          <p:cNvSpPr/>
          <p:nvPr/>
        </p:nvSpPr>
        <p:spPr>
          <a:xfrm>
            <a:off x="8364082" y="791309"/>
            <a:ext cx="3672000" cy="5865523"/>
          </a:xfrm>
          <a:prstGeom prst="roundRect">
            <a:avLst>
              <a:gd name="adj" fmla="val 3099"/>
            </a:avLst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362C3C6-DC19-43D9-8F8D-081E55F8857D}"/>
              </a:ext>
            </a:extLst>
          </p:cNvPr>
          <p:cNvSpPr txBox="1"/>
          <p:nvPr/>
        </p:nvSpPr>
        <p:spPr>
          <a:xfrm>
            <a:off x="2223648" y="49131"/>
            <a:ext cx="77431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>
                <a:latin typeface="Arial Black" panose="020B0A04020102020204" pitchFamily="34" charset="0"/>
              </a:rPr>
              <a:t>Exercise </a:t>
            </a:r>
            <a:endParaRPr lang="en-GB" sz="3200" dirty="0">
              <a:latin typeface="Arial Black" panose="020B0A04020102020204" pitchFamily="34" charset="0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F8458901-7A5E-426C-9704-B905E7814730}"/>
              </a:ext>
            </a:extLst>
          </p:cNvPr>
          <p:cNvSpPr txBox="1"/>
          <p:nvPr/>
        </p:nvSpPr>
        <p:spPr>
          <a:xfrm>
            <a:off x="276291" y="866689"/>
            <a:ext cx="353845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Solve these linear inequalities</a:t>
            </a:r>
            <a:endParaRPr lang="en-GB" sz="2200" dirty="0"/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EC3212DD-3277-4329-A8DE-03716C0564E2}"/>
              </a:ext>
            </a:extLst>
          </p:cNvPr>
          <p:cNvSpPr txBox="1"/>
          <p:nvPr/>
        </p:nvSpPr>
        <p:spPr>
          <a:xfrm>
            <a:off x="8498516" y="866689"/>
            <a:ext cx="146827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Solve:</a:t>
            </a:r>
            <a:endParaRPr lang="en-GB" sz="22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F0CFA1A-6314-13B6-0BEE-29383D74751F}"/>
              </a:ext>
            </a:extLst>
          </p:cNvPr>
          <p:cNvSpPr txBox="1"/>
          <p:nvPr/>
        </p:nvSpPr>
        <p:spPr>
          <a:xfrm>
            <a:off x="444950" y="2506523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2.</a:t>
            </a:r>
            <a:endParaRPr lang="en-GB" sz="22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D6EB6A4-97C6-1FF8-48EA-3C1DE840364F}"/>
              </a:ext>
            </a:extLst>
          </p:cNvPr>
          <p:cNvSpPr txBox="1"/>
          <p:nvPr/>
        </p:nvSpPr>
        <p:spPr>
          <a:xfrm>
            <a:off x="444950" y="3321040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3.</a:t>
            </a:r>
            <a:endParaRPr lang="en-GB" sz="22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4626B27-D835-EC65-1805-1093FE4017A8}"/>
              </a:ext>
            </a:extLst>
          </p:cNvPr>
          <p:cNvSpPr txBox="1"/>
          <p:nvPr/>
        </p:nvSpPr>
        <p:spPr>
          <a:xfrm>
            <a:off x="444950" y="4135557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4.</a:t>
            </a:r>
            <a:endParaRPr lang="en-GB" sz="22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E17E1D3-7C01-B063-0766-0697C235E925}"/>
              </a:ext>
            </a:extLst>
          </p:cNvPr>
          <p:cNvSpPr txBox="1"/>
          <p:nvPr/>
        </p:nvSpPr>
        <p:spPr>
          <a:xfrm>
            <a:off x="444950" y="4950074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5.</a:t>
            </a:r>
            <a:endParaRPr lang="en-GB" sz="22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8E0AAE9-86F8-4A78-E2B5-625C8978BF72}"/>
              </a:ext>
            </a:extLst>
          </p:cNvPr>
          <p:cNvSpPr txBox="1"/>
          <p:nvPr/>
        </p:nvSpPr>
        <p:spPr>
          <a:xfrm>
            <a:off x="444950" y="1692006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1.</a:t>
            </a:r>
            <a:endParaRPr lang="en-GB" sz="22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19C5463-9C19-1905-1B6B-D870BFEF8329}"/>
              </a:ext>
            </a:extLst>
          </p:cNvPr>
          <p:cNvSpPr txBox="1"/>
          <p:nvPr/>
        </p:nvSpPr>
        <p:spPr>
          <a:xfrm>
            <a:off x="444950" y="5764593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6.</a:t>
            </a:r>
            <a:endParaRPr lang="en-GB" sz="22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92EE65C-9D6C-7779-6B16-E331FF1164C0}"/>
              </a:ext>
            </a:extLst>
          </p:cNvPr>
          <p:cNvSpPr txBox="1"/>
          <p:nvPr/>
        </p:nvSpPr>
        <p:spPr>
          <a:xfrm>
            <a:off x="989438" y="1692006"/>
            <a:ext cx="18098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3p + 5  </a:t>
            </a:r>
            <a:r>
              <a:rPr lang="en-US" sz="2200" dirty="0">
                <a:sym typeface="Symbol" panose="05050102010706020507" pitchFamily="18" charset="2"/>
              </a:rPr>
              <a:t> </a:t>
            </a:r>
            <a:r>
              <a:rPr lang="en-US" sz="2200" dirty="0"/>
              <a:t> 17</a:t>
            </a:r>
            <a:endParaRPr lang="en-GB" sz="22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A069FE8-4BF4-D839-F6E6-112ED84F074E}"/>
              </a:ext>
            </a:extLst>
          </p:cNvPr>
          <p:cNvSpPr txBox="1"/>
          <p:nvPr/>
        </p:nvSpPr>
        <p:spPr>
          <a:xfrm>
            <a:off x="4988091" y="3379486"/>
            <a:ext cx="28701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ym typeface="Symbol" panose="05050102010706020507" pitchFamily="18" charset="2"/>
              </a:rPr>
              <a:t>6w – 2    2(w + 5)</a:t>
            </a:r>
            <a:endParaRPr lang="en-GB" sz="22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8E53937-B50D-5D81-599E-F3AA15EE5191}"/>
              </a:ext>
            </a:extLst>
          </p:cNvPr>
          <p:cNvSpPr txBox="1"/>
          <p:nvPr/>
        </p:nvSpPr>
        <p:spPr>
          <a:xfrm>
            <a:off x="989438" y="2506523"/>
            <a:ext cx="20049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64  </a:t>
            </a:r>
            <a:r>
              <a:rPr lang="en-US" sz="2200" dirty="0">
                <a:sym typeface="Symbol" panose="05050102010706020507" pitchFamily="18" charset="2"/>
              </a:rPr>
              <a:t>&gt; </a:t>
            </a:r>
            <a:r>
              <a:rPr lang="en-US" sz="2200" dirty="0"/>
              <a:t> 16 + 6x</a:t>
            </a:r>
            <a:endParaRPr lang="en-GB" sz="22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A12B367-C78E-A07F-B458-862C6AA18633}"/>
              </a:ext>
            </a:extLst>
          </p:cNvPr>
          <p:cNvSpPr txBox="1"/>
          <p:nvPr/>
        </p:nvSpPr>
        <p:spPr>
          <a:xfrm>
            <a:off x="989438" y="3321040"/>
            <a:ext cx="235980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12 - k  </a:t>
            </a:r>
            <a:r>
              <a:rPr lang="en-US" sz="2200" dirty="0">
                <a:sym typeface="Symbol" panose="05050102010706020507" pitchFamily="18" charset="2"/>
              </a:rPr>
              <a:t>&lt; </a:t>
            </a:r>
            <a:r>
              <a:rPr lang="en-US" sz="2200" dirty="0"/>
              <a:t> 6</a:t>
            </a:r>
            <a:endParaRPr lang="en-GB" sz="22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0A783C2-6A6D-FC51-338A-1478687D6C08}"/>
              </a:ext>
            </a:extLst>
          </p:cNvPr>
          <p:cNvSpPr txBox="1"/>
          <p:nvPr/>
        </p:nvSpPr>
        <p:spPr>
          <a:xfrm>
            <a:off x="989438" y="5767062"/>
            <a:ext cx="25255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2(b + 3)  </a:t>
            </a:r>
            <a:r>
              <a:rPr lang="en-US" sz="2200" dirty="0">
                <a:sym typeface="Symbol" panose="05050102010706020507" pitchFamily="18" charset="2"/>
              </a:rPr>
              <a:t> </a:t>
            </a:r>
            <a:r>
              <a:rPr lang="en-US" sz="2200" dirty="0"/>
              <a:t> 30</a:t>
            </a:r>
            <a:endParaRPr lang="en-GB" sz="22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100070B-B5E7-3FB9-E53C-6733717C6B99}"/>
              </a:ext>
            </a:extLst>
          </p:cNvPr>
          <p:cNvSpPr txBox="1"/>
          <p:nvPr/>
        </p:nvSpPr>
        <p:spPr>
          <a:xfrm>
            <a:off x="4502691" y="2533955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2.</a:t>
            </a:r>
            <a:endParaRPr lang="en-GB" sz="22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D8CFF60-BCFD-03F8-A18C-B55BC1DB29B7}"/>
              </a:ext>
            </a:extLst>
          </p:cNvPr>
          <p:cNvSpPr txBox="1"/>
          <p:nvPr/>
        </p:nvSpPr>
        <p:spPr>
          <a:xfrm>
            <a:off x="4502691" y="3375904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3.</a:t>
            </a:r>
            <a:endParaRPr lang="en-GB" sz="22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30424BD-A80A-1F49-FD56-9B5C295AD282}"/>
              </a:ext>
            </a:extLst>
          </p:cNvPr>
          <p:cNvSpPr txBox="1"/>
          <p:nvPr/>
        </p:nvSpPr>
        <p:spPr>
          <a:xfrm>
            <a:off x="4502691" y="4217853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4.</a:t>
            </a:r>
            <a:endParaRPr lang="en-GB" sz="2200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FD2B39E-50AF-D7E7-65E9-062B4629AFAD}"/>
              </a:ext>
            </a:extLst>
          </p:cNvPr>
          <p:cNvSpPr txBox="1"/>
          <p:nvPr/>
        </p:nvSpPr>
        <p:spPr>
          <a:xfrm>
            <a:off x="4502691" y="5059802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5.</a:t>
            </a:r>
            <a:endParaRPr lang="en-GB" sz="2200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922D9F57-CC90-0B2A-0A8C-6D8D1232BED3}"/>
              </a:ext>
            </a:extLst>
          </p:cNvPr>
          <p:cNvSpPr txBox="1"/>
          <p:nvPr/>
        </p:nvSpPr>
        <p:spPr>
          <a:xfrm>
            <a:off x="4502691" y="1692006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1.</a:t>
            </a:r>
            <a:endParaRPr lang="en-GB" sz="2200" dirty="0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F8458901-7A5E-426C-9704-B905E7814730}"/>
              </a:ext>
            </a:extLst>
          </p:cNvPr>
          <p:cNvSpPr txBox="1"/>
          <p:nvPr/>
        </p:nvSpPr>
        <p:spPr>
          <a:xfrm>
            <a:off x="4260000" y="866689"/>
            <a:ext cx="31968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Solve these linear inequalities</a:t>
            </a:r>
            <a:endParaRPr lang="en-GB" sz="2200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E0A783C2-6A6D-FC51-338A-1478687D6C08}"/>
              </a:ext>
            </a:extLst>
          </p:cNvPr>
          <p:cNvSpPr txBox="1"/>
          <p:nvPr/>
        </p:nvSpPr>
        <p:spPr>
          <a:xfrm>
            <a:off x="4988091" y="1692006"/>
            <a:ext cx="235980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57 &lt;</a:t>
            </a:r>
            <a:r>
              <a:rPr lang="en-US" sz="2200" dirty="0">
                <a:sym typeface="Symbol" panose="05050102010706020507" pitchFamily="18" charset="2"/>
              </a:rPr>
              <a:t> </a:t>
            </a:r>
            <a:r>
              <a:rPr lang="en-US" sz="2200" dirty="0"/>
              <a:t> 3(y – 2)</a:t>
            </a:r>
            <a:endParaRPr lang="en-GB" sz="2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63BE5E5-86B4-5464-EA5E-0A313668DD82}"/>
              </a:ext>
            </a:extLst>
          </p:cNvPr>
          <p:cNvSpPr txBox="1"/>
          <p:nvPr/>
        </p:nvSpPr>
        <p:spPr>
          <a:xfrm>
            <a:off x="4988091" y="4223226"/>
            <a:ext cx="28701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ym typeface="Symbol" panose="05050102010706020507" pitchFamily="18" charset="2"/>
              </a:rPr>
              <a:t>5(a – 1)    2(a + 5)</a:t>
            </a:r>
            <a:endParaRPr lang="en-GB" sz="2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04BC6C7-2421-665B-2ECF-E4DE2E86DD9B}"/>
              </a:ext>
            </a:extLst>
          </p:cNvPr>
          <p:cNvSpPr txBox="1"/>
          <p:nvPr/>
        </p:nvSpPr>
        <p:spPr>
          <a:xfrm>
            <a:off x="4988091" y="5066965"/>
            <a:ext cx="28701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ym typeface="Symbol" panose="05050102010706020507" pitchFamily="18" charset="2"/>
              </a:rPr>
              <a:t>4(2 – h)  &lt;  1 – 2h</a:t>
            </a:r>
            <a:endParaRPr lang="en-GB" sz="2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B957C01-6090-41C3-F067-CAF953DC0835}"/>
              </a:ext>
            </a:extLst>
          </p:cNvPr>
          <p:cNvSpPr txBox="1"/>
          <p:nvPr/>
        </p:nvSpPr>
        <p:spPr>
          <a:xfrm>
            <a:off x="989438" y="4135557"/>
            <a:ext cx="23598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3m - 7  </a:t>
            </a:r>
            <a:r>
              <a:rPr lang="en-US" sz="2200" dirty="0">
                <a:sym typeface="Symbol" panose="05050102010706020507" pitchFamily="18" charset="2"/>
              </a:rPr>
              <a:t>&gt; </a:t>
            </a:r>
            <a:r>
              <a:rPr lang="en-US" sz="2200" dirty="0"/>
              <a:t> m + 3</a:t>
            </a:r>
            <a:endParaRPr lang="en-GB" sz="2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45136E-C3D0-F9CD-D8BE-1626E23CB4CA}"/>
              </a:ext>
            </a:extLst>
          </p:cNvPr>
          <p:cNvSpPr txBox="1"/>
          <p:nvPr/>
        </p:nvSpPr>
        <p:spPr>
          <a:xfrm>
            <a:off x="989438" y="4939445"/>
            <a:ext cx="25255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20 – 4t  </a:t>
            </a:r>
            <a:r>
              <a:rPr lang="en-US" sz="2200" dirty="0">
                <a:sym typeface="Symbol" panose="05050102010706020507" pitchFamily="18" charset="2"/>
              </a:rPr>
              <a:t> </a:t>
            </a:r>
            <a:r>
              <a:rPr lang="en-US" sz="2200" dirty="0"/>
              <a:t> 15 + t</a:t>
            </a:r>
            <a:endParaRPr lang="en-GB" sz="2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166FAC-98C7-D569-2D95-6733E158BC10}"/>
              </a:ext>
            </a:extLst>
          </p:cNvPr>
          <p:cNvSpPr txBox="1"/>
          <p:nvPr/>
        </p:nvSpPr>
        <p:spPr>
          <a:xfrm>
            <a:off x="4988091" y="2535746"/>
            <a:ext cx="25255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4(r + 3)  </a:t>
            </a:r>
            <a:r>
              <a:rPr lang="en-US" sz="2200" dirty="0">
                <a:sym typeface="Symbol" panose="05050102010706020507" pitchFamily="18" charset="2"/>
              </a:rPr>
              <a:t> </a:t>
            </a:r>
            <a:r>
              <a:rPr lang="en-US" sz="2200" dirty="0"/>
              <a:t> 18</a:t>
            </a:r>
            <a:endParaRPr lang="en-GB" sz="2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798A11B-2F24-0F5C-384B-0FE583A9413B}"/>
                  </a:ext>
                </a:extLst>
              </p:cNvPr>
              <p:cNvSpPr txBox="1"/>
              <p:nvPr/>
            </p:nvSpPr>
            <p:spPr>
              <a:xfrm>
                <a:off x="8750486" y="1589445"/>
                <a:ext cx="2900794" cy="6360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d>
                        <m:d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+5</m:t>
                          </m:r>
                        </m:e>
                      </m:d>
                      <m:r>
                        <a:rPr lang="en-US" sz="2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  <m:r>
                        <a:rPr lang="en-GB" sz="2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(2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 −6)</m:t>
                      </m:r>
                    </m:oMath>
                  </m:oMathPara>
                </a14:m>
                <a:endParaRPr lang="en-GB" sz="2200" dirty="0"/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798A11B-2F24-0F5C-384B-0FE583A941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50486" y="1589445"/>
                <a:ext cx="2900794" cy="63600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3883141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606A7D-5780-56C0-8A9C-95539B77E6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F05FBAA-50AA-FCDB-AA54-8F387F0A4614}"/>
              </a:ext>
            </a:extLst>
          </p:cNvPr>
          <p:cNvSpPr/>
          <p:nvPr/>
        </p:nvSpPr>
        <p:spPr>
          <a:xfrm>
            <a:off x="155918" y="791309"/>
            <a:ext cx="3672000" cy="5865523"/>
          </a:xfrm>
          <a:prstGeom prst="roundRect">
            <a:avLst>
              <a:gd name="adj" fmla="val 4438"/>
            </a:avLst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71EC7708-4B09-30E1-E13C-68364449CB77}"/>
              </a:ext>
            </a:extLst>
          </p:cNvPr>
          <p:cNvSpPr/>
          <p:nvPr/>
        </p:nvSpPr>
        <p:spPr>
          <a:xfrm>
            <a:off x="4260000" y="791309"/>
            <a:ext cx="3672000" cy="5865523"/>
          </a:xfrm>
          <a:prstGeom prst="roundRect">
            <a:avLst>
              <a:gd name="adj" fmla="val 4010"/>
            </a:avLst>
          </a:prstGeom>
          <a:solidFill>
            <a:schemeClr val="bg1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0" name="Rectangle: Rounded Corners 169">
            <a:extLst>
              <a:ext uri="{FF2B5EF4-FFF2-40B4-BE49-F238E27FC236}">
                <a16:creationId xmlns:a16="http://schemas.microsoft.com/office/drawing/2014/main" id="{BD2C6F9D-0496-A68B-4EBC-C573EBEBE97E}"/>
              </a:ext>
            </a:extLst>
          </p:cNvPr>
          <p:cNvSpPr/>
          <p:nvPr/>
        </p:nvSpPr>
        <p:spPr>
          <a:xfrm>
            <a:off x="8364082" y="791309"/>
            <a:ext cx="3672000" cy="5865523"/>
          </a:xfrm>
          <a:prstGeom prst="roundRect">
            <a:avLst>
              <a:gd name="adj" fmla="val 3099"/>
            </a:avLst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3B0FA87-D5D7-BAA6-A6DB-1841EA182B06}"/>
              </a:ext>
            </a:extLst>
          </p:cNvPr>
          <p:cNvSpPr txBox="1"/>
          <p:nvPr/>
        </p:nvSpPr>
        <p:spPr>
          <a:xfrm>
            <a:off x="2223648" y="49131"/>
            <a:ext cx="77431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Arial Black" panose="020B0A04020102020204" pitchFamily="34" charset="0"/>
              </a:rPr>
              <a:t> Solutions </a:t>
            </a:r>
            <a:endParaRPr lang="en-GB" sz="3200" dirty="0">
              <a:latin typeface="Arial Black" panose="020B0A04020102020204" pitchFamily="34" charset="0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EFA5A242-500C-9C11-2ACC-BF0D4C35E507}"/>
              </a:ext>
            </a:extLst>
          </p:cNvPr>
          <p:cNvSpPr txBox="1"/>
          <p:nvPr/>
        </p:nvSpPr>
        <p:spPr>
          <a:xfrm>
            <a:off x="276291" y="866689"/>
            <a:ext cx="353845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Solve these linear inequalities</a:t>
            </a:r>
            <a:endParaRPr lang="en-GB" sz="2200" dirty="0"/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DFDA71CD-0D32-75B9-1BE0-D72E4E369F6C}"/>
              </a:ext>
            </a:extLst>
          </p:cNvPr>
          <p:cNvSpPr txBox="1"/>
          <p:nvPr/>
        </p:nvSpPr>
        <p:spPr>
          <a:xfrm>
            <a:off x="8498516" y="866689"/>
            <a:ext cx="146827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Solve:</a:t>
            </a:r>
            <a:endParaRPr lang="en-GB" sz="22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30E7CF8-29F7-0497-FDC3-5FC22C905E89}"/>
              </a:ext>
            </a:extLst>
          </p:cNvPr>
          <p:cNvSpPr txBox="1"/>
          <p:nvPr/>
        </p:nvSpPr>
        <p:spPr>
          <a:xfrm>
            <a:off x="444950" y="2506523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2.</a:t>
            </a:r>
            <a:endParaRPr lang="en-GB" sz="22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11BDAF0-1921-FF9B-0139-CEA16D73FEDD}"/>
              </a:ext>
            </a:extLst>
          </p:cNvPr>
          <p:cNvSpPr txBox="1"/>
          <p:nvPr/>
        </p:nvSpPr>
        <p:spPr>
          <a:xfrm>
            <a:off x="444950" y="3321040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3.</a:t>
            </a:r>
            <a:endParaRPr lang="en-GB" sz="22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C776FD8-39B2-5657-2A4C-C4A7C83B184D}"/>
              </a:ext>
            </a:extLst>
          </p:cNvPr>
          <p:cNvSpPr txBox="1"/>
          <p:nvPr/>
        </p:nvSpPr>
        <p:spPr>
          <a:xfrm>
            <a:off x="444950" y="4135557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4.</a:t>
            </a:r>
            <a:endParaRPr lang="en-GB" sz="22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90F79B-902D-A549-81C4-8A7F2DCB7984}"/>
              </a:ext>
            </a:extLst>
          </p:cNvPr>
          <p:cNvSpPr txBox="1"/>
          <p:nvPr/>
        </p:nvSpPr>
        <p:spPr>
          <a:xfrm>
            <a:off x="444950" y="4950074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5.</a:t>
            </a:r>
            <a:endParaRPr lang="en-GB" sz="22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B547243-E4B5-52F7-E08B-91B99C46780C}"/>
              </a:ext>
            </a:extLst>
          </p:cNvPr>
          <p:cNvSpPr txBox="1"/>
          <p:nvPr/>
        </p:nvSpPr>
        <p:spPr>
          <a:xfrm>
            <a:off x="444950" y="1692006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1.</a:t>
            </a:r>
            <a:endParaRPr lang="en-GB" sz="22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4E342D1-EE24-45DE-7889-8E2AAF346B4D}"/>
              </a:ext>
            </a:extLst>
          </p:cNvPr>
          <p:cNvSpPr txBox="1"/>
          <p:nvPr/>
        </p:nvSpPr>
        <p:spPr>
          <a:xfrm>
            <a:off x="444950" y="5764593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6.</a:t>
            </a:r>
            <a:endParaRPr lang="en-GB" sz="22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3E01F8B-CF6B-48B2-7D53-63BC101809E7}"/>
              </a:ext>
            </a:extLst>
          </p:cNvPr>
          <p:cNvSpPr txBox="1"/>
          <p:nvPr/>
        </p:nvSpPr>
        <p:spPr>
          <a:xfrm>
            <a:off x="989438" y="1692006"/>
            <a:ext cx="18098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3p + 5  </a:t>
            </a:r>
            <a:r>
              <a:rPr lang="en-US" sz="2200" dirty="0">
                <a:sym typeface="Symbol" panose="05050102010706020507" pitchFamily="18" charset="2"/>
              </a:rPr>
              <a:t> </a:t>
            </a:r>
            <a:r>
              <a:rPr lang="en-US" sz="2200" dirty="0"/>
              <a:t> 17</a:t>
            </a:r>
            <a:endParaRPr lang="en-GB" sz="22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CD560DE-9000-ED19-3576-9D3CFBAD66F0}"/>
              </a:ext>
            </a:extLst>
          </p:cNvPr>
          <p:cNvSpPr txBox="1"/>
          <p:nvPr/>
        </p:nvSpPr>
        <p:spPr>
          <a:xfrm>
            <a:off x="4988091" y="3379486"/>
            <a:ext cx="28701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ym typeface="Symbol" panose="05050102010706020507" pitchFamily="18" charset="2"/>
              </a:rPr>
              <a:t>6w – 2   2(w + 5)</a:t>
            </a:r>
            <a:endParaRPr lang="en-GB" sz="22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CB2C7CD-73BC-AC1F-E38B-D59849176721}"/>
              </a:ext>
            </a:extLst>
          </p:cNvPr>
          <p:cNvSpPr txBox="1"/>
          <p:nvPr/>
        </p:nvSpPr>
        <p:spPr>
          <a:xfrm>
            <a:off x="989438" y="2506523"/>
            <a:ext cx="20049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64  </a:t>
            </a:r>
            <a:r>
              <a:rPr lang="en-US" sz="2200" dirty="0">
                <a:sym typeface="Symbol" panose="05050102010706020507" pitchFamily="18" charset="2"/>
              </a:rPr>
              <a:t>&gt; </a:t>
            </a:r>
            <a:r>
              <a:rPr lang="en-US" sz="2200" dirty="0"/>
              <a:t> 16 + 6x</a:t>
            </a:r>
            <a:endParaRPr lang="en-GB" sz="22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B8872F1-CF42-6738-A005-4AE6BB7E88B1}"/>
              </a:ext>
            </a:extLst>
          </p:cNvPr>
          <p:cNvSpPr txBox="1"/>
          <p:nvPr/>
        </p:nvSpPr>
        <p:spPr>
          <a:xfrm>
            <a:off x="989438" y="3321040"/>
            <a:ext cx="235980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12 - k  </a:t>
            </a:r>
            <a:r>
              <a:rPr lang="en-US" sz="2200" dirty="0">
                <a:sym typeface="Symbol" panose="05050102010706020507" pitchFamily="18" charset="2"/>
              </a:rPr>
              <a:t>&lt; </a:t>
            </a:r>
            <a:r>
              <a:rPr lang="en-US" sz="2200" dirty="0"/>
              <a:t> 6</a:t>
            </a:r>
            <a:endParaRPr lang="en-GB" sz="22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80139C1-C56B-71B2-28B3-6B9C444AE05A}"/>
              </a:ext>
            </a:extLst>
          </p:cNvPr>
          <p:cNvSpPr txBox="1"/>
          <p:nvPr/>
        </p:nvSpPr>
        <p:spPr>
          <a:xfrm>
            <a:off x="989438" y="5767062"/>
            <a:ext cx="25255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2(b + 3)  </a:t>
            </a:r>
            <a:r>
              <a:rPr lang="en-US" sz="2200" dirty="0">
                <a:sym typeface="Symbol" panose="05050102010706020507" pitchFamily="18" charset="2"/>
              </a:rPr>
              <a:t> </a:t>
            </a:r>
            <a:r>
              <a:rPr lang="en-US" sz="2200" dirty="0"/>
              <a:t> 30</a:t>
            </a:r>
            <a:endParaRPr lang="en-GB" sz="22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D5E56E1-70B9-B747-CAA0-9D161AF45A8C}"/>
              </a:ext>
            </a:extLst>
          </p:cNvPr>
          <p:cNvSpPr txBox="1"/>
          <p:nvPr/>
        </p:nvSpPr>
        <p:spPr>
          <a:xfrm>
            <a:off x="4502691" y="2533955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2.</a:t>
            </a:r>
            <a:endParaRPr lang="en-GB" sz="22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DB77AEB-D2FC-A591-0127-37494D18FD9F}"/>
              </a:ext>
            </a:extLst>
          </p:cNvPr>
          <p:cNvSpPr txBox="1"/>
          <p:nvPr/>
        </p:nvSpPr>
        <p:spPr>
          <a:xfrm>
            <a:off x="4502691" y="3375904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3.</a:t>
            </a:r>
            <a:endParaRPr lang="en-GB" sz="22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7FDE9A8-8A69-B3D2-4950-EACD01E679D7}"/>
              </a:ext>
            </a:extLst>
          </p:cNvPr>
          <p:cNvSpPr txBox="1"/>
          <p:nvPr/>
        </p:nvSpPr>
        <p:spPr>
          <a:xfrm>
            <a:off x="4502691" y="4217853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4.</a:t>
            </a:r>
            <a:endParaRPr lang="en-GB" sz="2200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B9D20A8-0399-1532-AE5A-6603723F0F89}"/>
              </a:ext>
            </a:extLst>
          </p:cNvPr>
          <p:cNvSpPr txBox="1"/>
          <p:nvPr/>
        </p:nvSpPr>
        <p:spPr>
          <a:xfrm>
            <a:off x="4502691" y="5059802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5.</a:t>
            </a:r>
            <a:endParaRPr lang="en-GB" sz="2200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D5A9FCB-3346-94EC-0FC6-1FFB2CB8AACC}"/>
              </a:ext>
            </a:extLst>
          </p:cNvPr>
          <p:cNvSpPr txBox="1"/>
          <p:nvPr/>
        </p:nvSpPr>
        <p:spPr>
          <a:xfrm>
            <a:off x="4502691" y="1692006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1.</a:t>
            </a:r>
            <a:endParaRPr lang="en-GB" sz="2200" dirty="0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0EB502A9-B810-F59E-358E-D6AEF56230D4}"/>
              </a:ext>
            </a:extLst>
          </p:cNvPr>
          <p:cNvSpPr txBox="1"/>
          <p:nvPr/>
        </p:nvSpPr>
        <p:spPr>
          <a:xfrm>
            <a:off x="4260000" y="866689"/>
            <a:ext cx="31968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Solve these linear inequalities</a:t>
            </a:r>
            <a:endParaRPr lang="en-GB" sz="2200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CB3F49C3-CDC7-8680-21F8-2B5B899639AD}"/>
              </a:ext>
            </a:extLst>
          </p:cNvPr>
          <p:cNvSpPr txBox="1"/>
          <p:nvPr/>
        </p:nvSpPr>
        <p:spPr>
          <a:xfrm>
            <a:off x="4988091" y="1692006"/>
            <a:ext cx="235980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57 &lt;</a:t>
            </a:r>
            <a:r>
              <a:rPr lang="en-US" sz="2200" dirty="0">
                <a:sym typeface="Symbol" panose="05050102010706020507" pitchFamily="18" charset="2"/>
              </a:rPr>
              <a:t> </a:t>
            </a:r>
            <a:r>
              <a:rPr lang="en-US" sz="2200" dirty="0"/>
              <a:t> 3(y – 2)</a:t>
            </a:r>
            <a:endParaRPr lang="en-GB" sz="2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683963-26E5-FAFB-88D0-3574EE7E9F16}"/>
              </a:ext>
            </a:extLst>
          </p:cNvPr>
          <p:cNvSpPr txBox="1"/>
          <p:nvPr/>
        </p:nvSpPr>
        <p:spPr>
          <a:xfrm>
            <a:off x="4988091" y="4223226"/>
            <a:ext cx="28701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ym typeface="Symbol" panose="05050102010706020507" pitchFamily="18" charset="2"/>
              </a:rPr>
              <a:t>5(a – 1)    2(a + 5)</a:t>
            </a:r>
            <a:endParaRPr lang="en-GB" sz="2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30A4B4-3BD9-24A9-211F-558F1ABAA526}"/>
              </a:ext>
            </a:extLst>
          </p:cNvPr>
          <p:cNvSpPr txBox="1"/>
          <p:nvPr/>
        </p:nvSpPr>
        <p:spPr>
          <a:xfrm>
            <a:off x="4988091" y="5066965"/>
            <a:ext cx="28701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ym typeface="Symbol" panose="05050102010706020507" pitchFamily="18" charset="2"/>
              </a:rPr>
              <a:t>4(2 – h)  &lt;  1 – 2h</a:t>
            </a:r>
            <a:endParaRPr lang="en-GB" sz="2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4F806FC-1AA4-06FA-8AAB-8E7FC7DC55A3}"/>
              </a:ext>
            </a:extLst>
          </p:cNvPr>
          <p:cNvSpPr txBox="1"/>
          <p:nvPr/>
        </p:nvSpPr>
        <p:spPr>
          <a:xfrm>
            <a:off x="989438" y="4135557"/>
            <a:ext cx="23598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3m - 7  </a:t>
            </a:r>
            <a:r>
              <a:rPr lang="en-US" sz="2200" dirty="0">
                <a:sym typeface="Symbol" panose="05050102010706020507" pitchFamily="18" charset="2"/>
              </a:rPr>
              <a:t>&gt; </a:t>
            </a:r>
            <a:r>
              <a:rPr lang="en-US" sz="2200" dirty="0"/>
              <a:t> m + 3</a:t>
            </a:r>
            <a:endParaRPr lang="en-GB" sz="2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3EE3015-1460-1620-0EB7-3AF7311588FB}"/>
              </a:ext>
            </a:extLst>
          </p:cNvPr>
          <p:cNvSpPr txBox="1"/>
          <p:nvPr/>
        </p:nvSpPr>
        <p:spPr>
          <a:xfrm>
            <a:off x="989438" y="4939445"/>
            <a:ext cx="25255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20 – 4t  </a:t>
            </a:r>
            <a:r>
              <a:rPr lang="en-US" sz="2200" dirty="0">
                <a:sym typeface="Symbol" panose="05050102010706020507" pitchFamily="18" charset="2"/>
              </a:rPr>
              <a:t> </a:t>
            </a:r>
            <a:r>
              <a:rPr lang="en-US" sz="2200" dirty="0"/>
              <a:t> 15 + t</a:t>
            </a:r>
            <a:endParaRPr lang="en-GB" sz="2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92777C5-02CC-43B1-CBB3-B3BF4EDC2A93}"/>
              </a:ext>
            </a:extLst>
          </p:cNvPr>
          <p:cNvSpPr txBox="1"/>
          <p:nvPr/>
        </p:nvSpPr>
        <p:spPr>
          <a:xfrm>
            <a:off x="4988091" y="2535746"/>
            <a:ext cx="25255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4(r + 3)  </a:t>
            </a:r>
            <a:r>
              <a:rPr lang="en-US" sz="2200" dirty="0">
                <a:sym typeface="Symbol" panose="05050102010706020507" pitchFamily="18" charset="2"/>
              </a:rPr>
              <a:t> </a:t>
            </a:r>
            <a:r>
              <a:rPr lang="en-US" sz="2200" dirty="0"/>
              <a:t> 18</a:t>
            </a:r>
            <a:endParaRPr lang="en-GB" sz="2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740515C-C999-B744-E539-2DF69AF467A8}"/>
                  </a:ext>
                </a:extLst>
              </p:cNvPr>
              <p:cNvSpPr txBox="1"/>
              <p:nvPr/>
            </p:nvSpPr>
            <p:spPr>
              <a:xfrm>
                <a:off x="8750486" y="1589445"/>
                <a:ext cx="2963312" cy="6360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d>
                        <m:d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+5</m:t>
                          </m:r>
                        </m:e>
                      </m:d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(2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 −6)</m:t>
                      </m:r>
                    </m:oMath>
                  </m:oMathPara>
                </a14:m>
                <a:endParaRPr lang="en-GB" sz="22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740515C-C999-B744-E539-2DF69AF467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50486" y="1589445"/>
                <a:ext cx="2963312" cy="63600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F9A9817D-3FF8-7210-1914-8A1F66714FD1}"/>
              </a:ext>
            </a:extLst>
          </p:cNvPr>
          <p:cNvSpPr txBox="1"/>
          <p:nvPr/>
        </p:nvSpPr>
        <p:spPr>
          <a:xfrm>
            <a:off x="2720065" y="1668378"/>
            <a:ext cx="12583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p </a:t>
            </a:r>
            <a:r>
              <a:rPr lang="en-US" sz="2200" b="1" dirty="0">
                <a:solidFill>
                  <a:srgbClr val="FF0000"/>
                </a:solidFill>
                <a:sym typeface="Symbol" panose="05050102010706020507" pitchFamily="18" charset="2"/>
              </a:rPr>
              <a:t></a:t>
            </a:r>
            <a:r>
              <a:rPr lang="en-US" sz="2200" b="1" dirty="0">
                <a:solidFill>
                  <a:srgbClr val="FF0000"/>
                </a:solidFill>
              </a:rPr>
              <a:t>  4</a:t>
            </a:r>
            <a:endParaRPr lang="en-GB" sz="2200" b="1" dirty="0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00449BE-0AEA-6EDB-95C4-9B76EE60C850}"/>
              </a:ext>
            </a:extLst>
          </p:cNvPr>
          <p:cNvSpPr txBox="1"/>
          <p:nvPr/>
        </p:nvSpPr>
        <p:spPr>
          <a:xfrm>
            <a:off x="2778655" y="2519623"/>
            <a:ext cx="12583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x  &lt;  8</a:t>
            </a:r>
            <a:endParaRPr lang="en-GB" sz="2200" b="1" dirty="0">
              <a:solidFill>
                <a:srgbClr val="FF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B1FDBFD-E292-39CD-94C6-D7009CFCB1FC}"/>
              </a:ext>
            </a:extLst>
          </p:cNvPr>
          <p:cNvSpPr txBox="1"/>
          <p:nvPr/>
        </p:nvSpPr>
        <p:spPr>
          <a:xfrm>
            <a:off x="2556387" y="3323585"/>
            <a:ext cx="12583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k  &gt; 6</a:t>
            </a:r>
            <a:endParaRPr lang="en-GB" sz="2200" b="1" dirty="0">
              <a:solidFill>
                <a:srgbClr val="FF00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41F6D43-39FD-23E2-EF50-2048C2A3059E}"/>
              </a:ext>
            </a:extLst>
          </p:cNvPr>
          <p:cNvSpPr txBox="1"/>
          <p:nvPr/>
        </p:nvSpPr>
        <p:spPr>
          <a:xfrm>
            <a:off x="2684807" y="4330149"/>
            <a:ext cx="12583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m  &gt; 5</a:t>
            </a:r>
            <a:endParaRPr lang="en-GB" sz="2200" b="1" dirty="0">
              <a:solidFill>
                <a:srgbClr val="FF00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F30AD73-B221-BD41-BD66-FF36998E57CA}"/>
              </a:ext>
            </a:extLst>
          </p:cNvPr>
          <p:cNvSpPr txBox="1"/>
          <p:nvPr/>
        </p:nvSpPr>
        <p:spPr>
          <a:xfrm>
            <a:off x="2685177" y="5205688"/>
            <a:ext cx="12583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t  </a:t>
            </a:r>
            <a:r>
              <a:rPr lang="en-US" sz="2200" b="1" dirty="0">
                <a:solidFill>
                  <a:srgbClr val="FF0000"/>
                </a:solidFill>
                <a:sym typeface="Symbol" panose="05050102010706020507" pitchFamily="18" charset="2"/>
              </a:rPr>
              <a:t></a:t>
            </a:r>
            <a:r>
              <a:rPr lang="en-US" sz="2200" b="1" dirty="0">
                <a:solidFill>
                  <a:srgbClr val="FF0000"/>
                </a:solidFill>
              </a:rPr>
              <a:t>  1</a:t>
            </a:r>
            <a:endParaRPr lang="en-GB" sz="2200" b="1" dirty="0">
              <a:solidFill>
                <a:srgbClr val="FF000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D0BEC99-8A7F-EC9C-E309-CD49DF102DF0}"/>
              </a:ext>
            </a:extLst>
          </p:cNvPr>
          <p:cNvSpPr txBox="1"/>
          <p:nvPr/>
        </p:nvSpPr>
        <p:spPr>
          <a:xfrm>
            <a:off x="2513474" y="6112992"/>
            <a:ext cx="12583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b  </a:t>
            </a:r>
            <a:r>
              <a:rPr lang="en-US" sz="2200" b="1" dirty="0">
                <a:solidFill>
                  <a:srgbClr val="FF0000"/>
                </a:solidFill>
                <a:sym typeface="Symbol" panose="05050102010706020507" pitchFamily="18" charset="2"/>
              </a:rPr>
              <a:t></a:t>
            </a:r>
            <a:r>
              <a:rPr lang="en-US" sz="2200" b="1" dirty="0">
                <a:solidFill>
                  <a:srgbClr val="FF0000"/>
                </a:solidFill>
              </a:rPr>
              <a:t>  12</a:t>
            </a:r>
            <a:endParaRPr lang="en-GB" sz="2200" b="1" dirty="0">
              <a:solidFill>
                <a:srgbClr val="FF000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9C55E91-1630-77A2-F591-43993B11EACC}"/>
              </a:ext>
            </a:extLst>
          </p:cNvPr>
          <p:cNvSpPr txBox="1"/>
          <p:nvPr/>
        </p:nvSpPr>
        <p:spPr>
          <a:xfrm>
            <a:off x="6835585" y="1688841"/>
            <a:ext cx="12583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y  </a:t>
            </a:r>
            <a:r>
              <a:rPr lang="en-US" sz="2200" b="1" dirty="0">
                <a:solidFill>
                  <a:srgbClr val="FF0000"/>
                </a:solidFill>
                <a:sym typeface="Symbol" panose="05050102010706020507" pitchFamily="18" charset="2"/>
              </a:rPr>
              <a:t>&gt;</a:t>
            </a:r>
            <a:r>
              <a:rPr lang="en-US" sz="2200" b="1" dirty="0">
                <a:solidFill>
                  <a:srgbClr val="FF0000"/>
                </a:solidFill>
              </a:rPr>
              <a:t>  21</a:t>
            </a:r>
            <a:endParaRPr lang="en-GB" sz="2200" b="1" dirty="0">
              <a:solidFill>
                <a:srgbClr val="FF000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67E7E90-C7D1-1E75-3361-BD6A99525826}"/>
              </a:ext>
            </a:extLst>
          </p:cNvPr>
          <p:cNvSpPr txBox="1"/>
          <p:nvPr/>
        </p:nvSpPr>
        <p:spPr>
          <a:xfrm>
            <a:off x="6841901" y="2519622"/>
            <a:ext cx="12583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r  </a:t>
            </a:r>
            <a:r>
              <a:rPr lang="en-US" sz="2200" b="1" dirty="0">
                <a:solidFill>
                  <a:srgbClr val="FF0000"/>
                </a:solidFill>
                <a:sym typeface="Symbol" panose="05050102010706020507" pitchFamily="18" charset="2"/>
              </a:rPr>
              <a:t></a:t>
            </a:r>
            <a:r>
              <a:rPr lang="en-US" sz="2200" b="1" dirty="0">
                <a:solidFill>
                  <a:srgbClr val="FF0000"/>
                </a:solidFill>
              </a:rPr>
              <a:t>  1.5</a:t>
            </a:r>
            <a:endParaRPr lang="en-GB" sz="2200" b="1" dirty="0">
              <a:solidFill>
                <a:srgbClr val="FF000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A2CF749-7DF8-5945-18E7-9647D7CFD7C2}"/>
              </a:ext>
            </a:extLst>
          </p:cNvPr>
          <p:cNvSpPr txBox="1"/>
          <p:nvPr/>
        </p:nvSpPr>
        <p:spPr>
          <a:xfrm>
            <a:off x="6628265" y="3692048"/>
            <a:ext cx="12583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w  </a:t>
            </a:r>
            <a:r>
              <a:rPr lang="en-US" sz="2200" b="1" dirty="0">
                <a:solidFill>
                  <a:srgbClr val="FF0000"/>
                </a:solidFill>
                <a:sym typeface="Symbol" panose="05050102010706020507" pitchFamily="18" charset="2"/>
              </a:rPr>
              <a:t></a:t>
            </a:r>
            <a:r>
              <a:rPr lang="en-US" sz="2200" b="1" dirty="0">
                <a:solidFill>
                  <a:srgbClr val="FF0000"/>
                </a:solidFill>
              </a:rPr>
              <a:t>  3</a:t>
            </a:r>
            <a:endParaRPr lang="en-GB" sz="2200" b="1" dirty="0">
              <a:solidFill>
                <a:srgbClr val="FF0000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2730F3C-D2A9-1674-83F6-8078CF824AB8}"/>
              </a:ext>
            </a:extLst>
          </p:cNvPr>
          <p:cNvSpPr txBox="1"/>
          <p:nvPr/>
        </p:nvSpPr>
        <p:spPr>
          <a:xfrm>
            <a:off x="6693260" y="4587272"/>
            <a:ext cx="12583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a  </a:t>
            </a:r>
            <a:r>
              <a:rPr lang="en-US" sz="2200" b="1" dirty="0">
                <a:solidFill>
                  <a:srgbClr val="FF0000"/>
                </a:solidFill>
                <a:sym typeface="Symbol" panose="05050102010706020507" pitchFamily="18" charset="2"/>
              </a:rPr>
              <a:t></a:t>
            </a:r>
            <a:r>
              <a:rPr lang="en-US" sz="2200" b="1" dirty="0">
                <a:solidFill>
                  <a:srgbClr val="FF0000"/>
                </a:solidFill>
              </a:rPr>
              <a:t>  5</a:t>
            </a:r>
            <a:endParaRPr lang="en-GB" sz="2200" b="1" dirty="0">
              <a:solidFill>
                <a:srgbClr val="FF000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9036008-DDD2-8539-7D68-70B00BC73712}"/>
              </a:ext>
            </a:extLst>
          </p:cNvPr>
          <p:cNvSpPr txBox="1"/>
          <p:nvPr/>
        </p:nvSpPr>
        <p:spPr>
          <a:xfrm>
            <a:off x="6459003" y="5406608"/>
            <a:ext cx="12583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h  </a:t>
            </a:r>
            <a:r>
              <a:rPr lang="en-US" sz="2200" b="1" dirty="0">
                <a:solidFill>
                  <a:srgbClr val="FF0000"/>
                </a:solidFill>
                <a:sym typeface="Symbol" panose="05050102010706020507" pitchFamily="18" charset="2"/>
              </a:rPr>
              <a:t>&gt;</a:t>
            </a:r>
            <a:r>
              <a:rPr lang="en-US" sz="2200" b="1" dirty="0">
                <a:solidFill>
                  <a:srgbClr val="FF0000"/>
                </a:solidFill>
              </a:rPr>
              <a:t>  3.5</a:t>
            </a:r>
            <a:endParaRPr lang="en-GB" sz="2200" b="1" dirty="0">
              <a:solidFill>
                <a:srgbClr val="FF0000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83CF794-5B29-E049-B32F-5651B83ECB3E}"/>
              </a:ext>
            </a:extLst>
          </p:cNvPr>
          <p:cNvSpPr txBox="1"/>
          <p:nvPr/>
        </p:nvSpPr>
        <p:spPr>
          <a:xfrm>
            <a:off x="10539390" y="2257390"/>
            <a:ext cx="12583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x  </a:t>
            </a:r>
            <a:r>
              <a:rPr lang="en-US" sz="2200" b="1" dirty="0">
                <a:solidFill>
                  <a:srgbClr val="FF0000"/>
                </a:solidFill>
                <a:sym typeface="Symbol" panose="05050102010706020507" pitchFamily="18" charset="2"/>
              </a:rPr>
              <a:t></a:t>
            </a:r>
            <a:r>
              <a:rPr lang="en-US" sz="2200" b="1" dirty="0">
                <a:solidFill>
                  <a:srgbClr val="FF0000"/>
                </a:solidFill>
              </a:rPr>
              <a:t>  7</a:t>
            </a:r>
            <a:endParaRPr lang="en-GB" sz="2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727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6268191-FCF1-5262-2612-6E82DBE82C26}"/>
              </a:ext>
            </a:extLst>
          </p:cNvPr>
          <p:cNvSpPr/>
          <p:nvPr/>
        </p:nvSpPr>
        <p:spPr>
          <a:xfrm>
            <a:off x="231981" y="164003"/>
            <a:ext cx="11728038" cy="6529994"/>
          </a:xfrm>
          <a:prstGeom prst="roundRect">
            <a:avLst>
              <a:gd name="adj" fmla="val 5784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34894" y="170647"/>
            <a:ext cx="27222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Vocabulary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8CD8A2E-2C6E-40DB-B687-E3C7F7EB3F7C}"/>
              </a:ext>
            </a:extLst>
          </p:cNvPr>
          <p:cNvSpPr txBox="1"/>
          <p:nvPr/>
        </p:nvSpPr>
        <p:spPr>
          <a:xfrm>
            <a:off x="866700" y="1044733"/>
            <a:ext cx="51073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Inequality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A statement that one quantity is bigger (or smaller) than another.</a:t>
            </a:r>
            <a:endParaRPr kumimoji="0" lang="en-GB" sz="2200" b="0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09E6F7-8E6F-4B51-8A60-FBE8733AC6A6}"/>
              </a:ext>
            </a:extLst>
          </p:cNvPr>
          <p:cNvSpPr txBox="1"/>
          <p:nvPr/>
        </p:nvSpPr>
        <p:spPr>
          <a:xfrm>
            <a:off x="6413359" y="1044733"/>
            <a:ext cx="51073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Integer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+mn-cs"/>
              </a:rPr>
              <a:t>A whole number.</a:t>
            </a:r>
            <a:endParaRPr kumimoji="0" lang="en-GB" sz="2200" b="0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22841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D06C8A0-7451-497D-BAB9-FB0AEE967B75}"/>
              </a:ext>
            </a:extLst>
          </p:cNvPr>
          <p:cNvSpPr/>
          <p:nvPr/>
        </p:nvSpPr>
        <p:spPr>
          <a:xfrm>
            <a:off x="283934" y="791309"/>
            <a:ext cx="3672000" cy="5695951"/>
          </a:xfrm>
          <a:prstGeom prst="roundRect">
            <a:avLst>
              <a:gd name="adj" fmla="val 4438"/>
            </a:avLst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200"/>
          </a:p>
        </p:txBody>
      </p: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1402E703-C130-4EAA-AAD7-AC8D86E9C1A8}"/>
              </a:ext>
            </a:extLst>
          </p:cNvPr>
          <p:cNvSpPr/>
          <p:nvPr/>
        </p:nvSpPr>
        <p:spPr>
          <a:xfrm>
            <a:off x="4260000" y="791309"/>
            <a:ext cx="3672000" cy="5695951"/>
          </a:xfrm>
          <a:prstGeom prst="roundRect">
            <a:avLst>
              <a:gd name="adj" fmla="val 4010"/>
            </a:avLst>
          </a:prstGeom>
          <a:solidFill>
            <a:schemeClr val="bg1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200"/>
          </a:p>
        </p:txBody>
      </p:sp>
      <p:sp>
        <p:nvSpPr>
          <p:cNvPr id="170" name="Rectangle: Rounded Corners 169">
            <a:extLst>
              <a:ext uri="{FF2B5EF4-FFF2-40B4-BE49-F238E27FC236}">
                <a16:creationId xmlns:a16="http://schemas.microsoft.com/office/drawing/2014/main" id="{89041FC1-DC6C-4459-86BC-8C9309E23D6A}"/>
              </a:ext>
            </a:extLst>
          </p:cNvPr>
          <p:cNvSpPr/>
          <p:nvPr/>
        </p:nvSpPr>
        <p:spPr>
          <a:xfrm>
            <a:off x="8236066" y="791309"/>
            <a:ext cx="3672000" cy="5695951"/>
          </a:xfrm>
          <a:prstGeom prst="roundRect">
            <a:avLst>
              <a:gd name="adj" fmla="val 3099"/>
            </a:avLst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2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362C3C6-DC19-43D9-8F8D-081E55F8857D}"/>
              </a:ext>
            </a:extLst>
          </p:cNvPr>
          <p:cNvSpPr txBox="1"/>
          <p:nvPr/>
        </p:nvSpPr>
        <p:spPr>
          <a:xfrm>
            <a:off x="2223648" y="49131"/>
            <a:ext cx="77431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Arial Black" panose="020B0A04020102020204" pitchFamily="34" charset="0"/>
              </a:rPr>
              <a:t>Further exercise</a:t>
            </a:r>
            <a:endParaRPr lang="en-GB" sz="3200" dirty="0">
              <a:latin typeface="Arial Black" panose="020B0A04020102020204" pitchFamily="34" charset="0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F8458901-7A5E-426C-9704-B905E7814730}"/>
              </a:ext>
            </a:extLst>
          </p:cNvPr>
          <p:cNvSpPr txBox="1"/>
          <p:nvPr/>
        </p:nvSpPr>
        <p:spPr>
          <a:xfrm>
            <a:off x="332105" y="896537"/>
            <a:ext cx="33376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Solve these linear inequalities</a:t>
            </a:r>
            <a:endParaRPr lang="en-GB" sz="22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F0CFA1A-6314-13B6-0BEE-29383D74751F}"/>
              </a:ext>
            </a:extLst>
          </p:cNvPr>
          <p:cNvSpPr txBox="1"/>
          <p:nvPr/>
        </p:nvSpPr>
        <p:spPr>
          <a:xfrm>
            <a:off x="469334" y="3486014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2.</a:t>
            </a:r>
            <a:endParaRPr lang="en-GB" sz="22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D6EB6A4-97C6-1FF8-48EA-3C1DE840364F}"/>
              </a:ext>
            </a:extLst>
          </p:cNvPr>
          <p:cNvSpPr txBox="1"/>
          <p:nvPr/>
        </p:nvSpPr>
        <p:spPr>
          <a:xfrm>
            <a:off x="469334" y="5054543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3.</a:t>
            </a:r>
            <a:endParaRPr lang="en-GB" sz="22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8E0AAE9-86F8-4A78-E2B5-625C8978BF72}"/>
              </a:ext>
            </a:extLst>
          </p:cNvPr>
          <p:cNvSpPr txBox="1"/>
          <p:nvPr/>
        </p:nvSpPr>
        <p:spPr>
          <a:xfrm>
            <a:off x="469334" y="1917484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1.</a:t>
            </a:r>
            <a:endParaRPr lang="en-GB" sz="2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DA069FE8-4BF4-D839-F6E6-112ED84F074E}"/>
                  </a:ext>
                </a:extLst>
              </p:cNvPr>
              <p:cNvSpPr txBox="1"/>
              <p:nvPr/>
            </p:nvSpPr>
            <p:spPr>
              <a:xfrm>
                <a:off x="1063779" y="1790494"/>
                <a:ext cx="2266699" cy="7913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+5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&lt;−4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DA069FE8-4BF4-D839-F6E6-112ED84F07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3779" y="1790494"/>
                <a:ext cx="2266699" cy="79130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0" name="TextBox 79">
            <a:extLst>
              <a:ext uri="{FF2B5EF4-FFF2-40B4-BE49-F238E27FC236}">
                <a16:creationId xmlns:a16="http://schemas.microsoft.com/office/drawing/2014/main" id="{F8458901-7A5E-426C-9704-B905E7814730}"/>
              </a:ext>
            </a:extLst>
          </p:cNvPr>
          <p:cNvSpPr txBox="1"/>
          <p:nvPr/>
        </p:nvSpPr>
        <p:spPr>
          <a:xfrm>
            <a:off x="4383930" y="896537"/>
            <a:ext cx="31968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Solve these linear inequalities</a:t>
            </a:r>
            <a:endParaRPr lang="en-GB" sz="2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DA069FE8-4BF4-D839-F6E6-112ED84F074E}"/>
                  </a:ext>
                </a:extLst>
              </p:cNvPr>
              <p:cNvSpPr txBox="1"/>
              <p:nvPr/>
            </p:nvSpPr>
            <p:spPr>
              <a:xfrm>
                <a:off x="1065969" y="3297924"/>
                <a:ext cx="2769010" cy="8137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3(</m:t>
                        </m:r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+5)</m:t>
                        </m:r>
                      </m:num>
                      <m:den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&lt;</m:t>
                    </m:r>
                    <m:f>
                      <m:fPr>
                        <m:ctrlPr>
                          <a:rPr lang="en-GB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4(</m:t>
                        </m:r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−2)</m:t>
                        </m:r>
                      </m:num>
                      <m:den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3200" dirty="0"/>
                  <a:t>  </a:t>
                </a:r>
                <a:endParaRPr lang="en-GB" sz="3200" dirty="0"/>
              </a:p>
            </p:txBody>
          </p:sp>
        </mc:Choice>
        <mc:Fallback xmlns="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DA069FE8-4BF4-D839-F6E6-112ED84F07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5969" y="3297924"/>
                <a:ext cx="2769010" cy="81374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DA069FE8-4BF4-D839-F6E6-112ED84F074E}"/>
                  </a:ext>
                </a:extLst>
              </p:cNvPr>
              <p:cNvSpPr txBox="1"/>
              <p:nvPr/>
            </p:nvSpPr>
            <p:spPr>
              <a:xfrm>
                <a:off x="5092509" y="3339772"/>
                <a:ext cx="1066795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GB" sz="2400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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 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0.4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DA069FE8-4BF4-D839-F6E6-112ED84F07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2509" y="3339772"/>
                <a:ext cx="1066795" cy="786177"/>
              </a:xfrm>
              <a:prstGeom prst="rect">
                <a:avLst/>
              </a:prstGeom>
              <a:blipFill>
                <a:blip r:embed="rId4"/>
                <a:stretch>
                  <a:fillRect r="-74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BA703D7-10C6-996B-0109-E9CDC3298374}"/>
                  </a:ext>
                </a:extLst>
              </p:cNvPr>
              <p:cNvSpPr txBox="1"/>
              <p:nvPr/>
            </p:nvSpPr>
            <p:spPr>
              <a:xfrm>
                <a:off x="915495" y="5039153"/>
                <a:ext cx="249758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9&lt; 2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+1   20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BA703D7-10C6-996B-0109-E9CDC32983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5495" y="5039153"/>
                <a:ext cx="2497580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4FE114B3-37DE-8285-4AC5-61CBBD2147C9}"/>
              </a:ext>
            </a:extLst>
          </p:cNvPr>
          <p:cNvSpPr txBox="1"/>
          <p:nvPr/>
        </p:nvSpPr>
        <p:spPr>
          <a:xfrm>
            <a:off x="8368378" y="896537"/>
            <a:ext cx="31968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Solve these non-linear inequalities</a:t>
            </a:r>
            <a:endParaRPr lang="en-GB" sz="2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9C04071-34CC-8FBF-1C9D-B9B364906D37}"/>
                  </a:ext>
                </a:extLst>
              </p:cNvPr>
              <p:cNvSpPr txBox="1"/>
              <p:nvPr/>
            </p:nvSpPr>
            <p:spPr>
              <a:xfrm>
                <a:off x="8980099" y="1917484"/>
                <a:ext cx="163610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&lt; 25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9C04071-34CC-8FBF-1C9D-B9B364906D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80099" y="1917484"/>
                <a:ext cx="1636109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1A4408A-17F4-1AD0-ECE5-AC62AAA00488}"/>
                  </a:ext>
                </a:extLst>
              </p:cNvPr>
              <p:cNvSpPr txBox="1"/>
              <p:nvPr/>
            </p:nvSpPr>
            <p:spPr>
              <a:xfrm>
                <a:off x="8980099" y="3454771"/>
                <a:ext cx="124879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2</m:t>
                          </m:r>
                        </m:sup>
                      </m:sSup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 9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1A4408A-17F4-1AD0-ECE5-AC62AAA004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80099" y="3454771"/>
                <a:ext cx="1248791" cy="461665"/>
              </a:xfrm>
              <a:prstGeom prst="rect">
                <a:avLst/>
              </a:prstGeom>
              <a:blipFill>
                <a:blip r:embed="rId7"/>
                <a:stretch>
                  <a:fillRect b="-2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7FA43F0-9BEA-6D27-707E-7CF99D582B09}"/>
                  </a:ext>
                </a:extLst>
              </p:cNvPr>
              <p:cNvSpPr txBox="1"/>
              <p:nvPr/>
            </p:nvSpPr>
            <p:spPr>
              <a:xfrm>
                <a:off x="8980099" y="5012457"/>
                <a:ext cx="143396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3</m:t>
                          </m:r>
                        </m:sup>
                      </m:sSup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≤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 8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7FA43F0-9BEA-6D27-707E-7CF99D582B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80099" y="5012457"/>
                <a:ext cx="1433969" cy="461665"/>
              </a:xfrm>
              <a:prstGeom prst="rect">
                <a:avLst/>
              </a:prstGeom>
              <a:blipFill>
                <a:blip r:embed="rId8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69079E6-4948-84F7-121F-6FAAB231D2D7}"/>
                  </a:ext>
                </a:extLst>
              </p:cNvPr>
              <p:cNvSpPr txBox="1"/>
              <p:nvPr/>
            </p:nvSpPr>
            <p:spPr>
              <a:xfrm>
                <a:off x="5092508" y="4879088"/>
                <a:ext cx="2320227" cy="7284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5 − </m:t>
                      </m:r>
                      <m:f>
                        <m:fPr>
                          <m:ctrlPr>
                            <a:rPr lang="en-US" sz="2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GB" sz="2200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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−1</m:t>
                      </m:r>
                    </m:oMath>
                  </m:oMathPara>
                </a14:m>
                <a:endParaRPr lang="en-GB" sz="22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69079E6-4948-84F7-121F-6FAAB231D2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2508" y="4879088"/>
                <a:ext cx="2320227" cy="72840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025670D-6D08-B235-842A-6C266C2541E3}"/>
                  </a:ext>
                </a:extLst>
              </p:cNvPr>
              <p:cNvSpPr txBox="1"/>
              <p:nvPr/>
            </p:nvSpPr>
            <p:spPr>
              <a:xfrm>
                <a:off x="5092509" y="1791007"/>
                <a:ext cx="2769010" cy="7907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&lt;</m:t>
                    </m:r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&lt;</m:t>
                    </m:r>
                    <m:f>
                      <m:fPr>
                        <m:ctrlPr>
                          <a:rPr lang="en-GB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200" dirty="0"/>
                  <a:t>  </a:t>
                </a:r>
                <a:endParaRPr lang="en-GB" sz="32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025670D-6D08-B235-842A-6C266C2541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2509" y="1791007"/>
                <a:ext cx="2769010" cy="79079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C05A1A64-3C7D-0963-6255-FBE370D4DD8F}"/>
              </a:ext>
            </a:extLst>
          </p:cNvPr>
          <p:cNvSpPr txBox="1"/>
          <p:nvPr/>
        </p:nvSpPr>
        <p:spPr>
          <a:xfrm>
            <a:off x="4485941" y="3486014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2.</a:t>
            </a:r>
            <a:endParaRPr lang="en-GB" sz="22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8017A18-DE54-8FEC-0766-EB93B0B9FCB0}"/>
              </a:ext>
            </a:extLst>
          </p:cNvPr>
          <p:cNvSpPr txBox="1"/>
          <p:nvPr/>
        </p:nvSpPr>
        <p:spPr>
          <a:xfrm>
            <a:off x="4485941" y="5054543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3.</a:t>
            </a:r>
            <a:endParaRPr lang="en-GB" sz="22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5B022FD-F559-BAEA-144B-63EFB973247A}"/>
              </a:ext>
            </a:extLst>
          </p:cNvPr>
          <p:cNvSpPr txBox="1"/>
          <p:nvPr/>
        </p:nvSpPr>
        <p:spPr>
          <a:xfrm>
            <a:off x="4485941" y="1917484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1.</a:t>
            </a:r>
            <a:endParaRPr lang="en-GB" sz="22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EE99ACF-B25C-D3F6-D14D-B236E090E332}"/>
              </a:ext>
            </a:extLst>
          </p:cNvPr>
          <p:cNvSpPr txBox="1"/>
          <p:nvPr/>
        </p:nvSpPr>
        <p:spPr>
          <a:xfrm>
            <a:off x="8533938" y="3486014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2.</a:t>
            </a:r>
            <a:endParaRPr lang="en-GB" sz="22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096E03F-9E5B-2F23-CD65-665333DE2CD2}"/>
              </a:ext>
            </a:extLst>
          </p:cNvPr>
          <p:cNvSpPr txBox="1"/>
          <p:nvPr/>
        </p:nvSpPr>
        <p:spPr>
          <a:xfrm>
            <a:off x="8533938" y="5054543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3.</a:t>
            </a:r>
            <a:endParaRPr lang="en-GB" sz="22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0E7C6A2-8863-13AE-FF7F-622035D31FC1}"/>
              </a:ext>
            </a:extLst>
          </p:cNvPr>
          <p:cNvSpPr txBox="1"/>
          <p:nvPr/>
        </p:nvSpPr>
        <p:spPr>
          <a:xfrm>
            <a:off x="8533938" y="1917484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1.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113947943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F0FF6C-E351-2F91-2EA9-1E239C254B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5F970B2-523E-5DBA-7A19-3C13B774B572}"/>
              </a:ext>
            </a:extLst>
          </p:cNvPr>
          <p:cNvSpPr/>
          <p:nvPr/>
        </p:nvSpPr>
        <p:spPr>
          <a:xfrm>
            <a:off x="283934" y="791309"/>
            <a:ext cx="3672000" cy="5695951"/>
          </a:xfrm>
          <a:prstGeom prst="roundRect">
            <a:avLst>
              <a:gd name="adj" fmla="val 4438"/>
            </a:avLst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200"/>
          </a:p>
        </p:txBody>
      </p: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AE5413C5-0C39-56C7-DC3A-A3ECE92BA420}"/>
              </a:ext>
            </a:extLst>
          </p:cNvPr>
          <p:cNvSpPr/>
          <p:nvPr/>
        </p:nvSpPr>
        <p:spPr>
          <a:xfrm>
            <a:off x="4260000" y="791309"/>
            <a:ext cx="3672000" cy="5695951"/>
          </a:xfrm>
          <a:prstGeom prst="roundRect">
            <a:avLst>
              <a:gd name="adj" fmla="val 4010"/>
            </a:avLst>
          </a:prstGeom>
          <a:solidFill>
            <a:schemeClr val="bg1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200"/>
          </a:p>
        </p:txBody>
      </p:sp>
      <p:sp>
        <p:nvSpPr>
          <p:cNvPr id="170" name="Rectangle: Rounded Corners 169">
            <a:extLst>
              <a:ext uri="{FF2B5EF4-FFF2-40B4-BE49-F238E27FC236}">
                <a16:creationId xmlns:a16="http://schemas.microsoft.com/office/drawing/2014/main" id="{AA922877-029D-B996-A2D0-6DF76C9D4B74}"/>
              </a:ext>
            </a:extLst>
          </p:cNvPr>
          <p:cNvSpPr/>
          <p:nvPr/>
        </p:nvSpPr>
        <p:spPr>
          <a:xfrm>
            <a:off x="8236066" y="791309"/>
            <a:ext cx="3672000" cy="5695951"/>
          </a:xfrm>
          <a:prstGeom prst="roundRect">
            <a:avLst>
              <a:gd name="adj" fmla="val 3099"/>
            </a:avLst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2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A5509A5-B1DF-FF7D-91A7-DD50B9846FE2}"/>
              </a:ext>
            </a:extLst>
          </p:cNvPr>
          <p:cNvSpPr txBox="1"/>
          <p:nvPr/>
        </p:nvSpPr>
        <p:spPr>
          <a:xfrm>
            <a:off x="2223648" y="49131"/>
            <a:ext cx="77431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Arial Black" panose="020B0A04020102020204" pitchFamily="34" charset="0"/>
              </a:rPr>
              <a:t>Solutions</a:t>
            </a:r>
            <a:endParaRPr lang="en-GB" sz="3200" dirty="0">
              <a:latin typeface="Arial Black" panose="020B0A04020102020204" pitchFamily="34" charset="0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78DB582E-5679-C52E-7113-A7073BD00DEF}"/>
              </a:ext>
            </a:extLst>
          </p:cNvPr>
          <p:cNvSpPr txBox="1"/>
          <p:nvPr/>
        </p:nvSpPr>
        <p:spPr>
          <a:xfrm>
            <a:off x="332105" y="896537"/>
            <a:ext cx="33376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Solve these linear inequalities</a:t>
            </a:r>
            <a:endParaRPr lang="en-GB" sz="22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F55350E-D9C5-EDFC-22DD-ACEC031FEC56}"/>
              </a:ext>
            </a:extLst>
          </p:cNvPr>
          <p:cNvSpPr txBox="1"/>
          <p:nvPr/>
        </p:nvSpPr>
        <p:spPr>
          <a:xfrm>
            <a:off x="469334" y="3486014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2.</a:t>
            </a:r>
            <a:endParaRPr lang="en-GB" sz="22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0F5FE45-8080-6673-7D05-1A836FAF82EF}"/>
              </a:ext>
            </a:extLst>
          </p:cNvPr>
          <p:cNvSpPr txBox="1"/>
          <p:nvPr/>
        </p:nvSpPr>
        <p:spPr>
          <a:xfrm>
            <a:off x="469334" y="5054543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3.</a:t>
            </a:r>
            <a:endParaRPr lang="en-GB" sz="22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A06B6E3-92DD-7B08-FD3D-F3C8A61F7502}"/>
              </a:ext>
            </a:extLst>
          </p:cNvPr>
          <p:cNvSpPr txBox="1"/>
          <p:nvPr/>
        </p:nvSpPr>
        <p:spPr>
          <a:xfrm>
            <a:off x="469334" y="1917484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1.</a:t>
            </a:r>
            <a:endParaRPr lang="en-GB" sz="2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320AAA85-DD13-AB0B-E8C8-EDECDA710F04}"/>
                  </a:ext>
                </a:extLst>
              </p:cNvPr>
              <p:cNvSpPr txBox="1"/>
              <p:nvPr/>
            </p:nvSpPr>
            <p:spPr>
              <a:xfrm>
                <a:off x="1063779" y="1790494"/>
                <a:ext cx="2266699" cy="7913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+5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&lt;−4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320AAA85-DD13-AB0B-E8C8-EDECDA710F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3779" y="1790494"/>
                <a:ext cx="2266699" cy="79130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0" name="TextBox 79">
            <a:extLst>
              <a:ext uri="{FF2B5EF4-FFF2-40B4-BE49-F238E27FC236}">
                <a16:creationId xmlns:a16="http://schemas.microsoft.com/office/drawing/2014/main" id="{7886433B-6C74-127A-88C4-EA8FADAF8798}"/>
              </a:ext>
            </a:extLst>
          </p:cNvPr>
          <p:cNvSpPr txBox="1"/>
          <p:nvPr/>
        </p:nvSpPr>
        <p:spPr>
          <a:xfrm>
            <a:off x="4383930" y="896537"/>
            <a:ext cx="31968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Solve these linear inequalities</a:t>
            </a:r>
            <a:endParaRPr lang="en-GB" sz="2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6952C54C-0276-C5F1-F4AF-AAA9994F70CB}"/>
                  </a:ext>
                </a:extLst>
              </p:cNvPr>
              <p:cNvSpPr txBox="1"/>
              <p:nvPr/>
            </p:nvSpPr>
            <p:spPr>
              <a:xfrm>
                <a:off x="1065969" y="3297924"/>
                <a:ext cx="2769010" cy="8137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3(</m:t>
                        </m:r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+5)</m:t>
                        </m:r>
                      </m:num>
                      <m:den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&lt;</m:t>
                    </m:r>
                    <m:f>
                      <m:fPr>
                        <m:ctrlPr>
                          <a:rPr lang="en-GB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4(</m:t>
                        </m:r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−2)</m:t>
                        </m:r>
                      </m:num>
                      <m:den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3200" dirty="0"/>
                  <a:t>  </a:t>
                </a:r>
                <a:endParaRPr lang="en-GB" sz="3200" dirty="0"/>
              </a:p>
            </p:txBody>
          </p:sp>
        </mc:Choice>
        <mc:Fallback xmlns="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6952C54C-0276-C5F1-F4AF-AAA9994F70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5969" y="3297924"/>
                <a:ext cx="2769010" cy="81374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4A09A6A7-CB5F-041B-CE5F-4DF710099409}"/>
                  </a:ext>
                </a:extLst>
              </p:cNvPr>
              <p:cNvSpPr txBox="1"/>
              <p:nvPr/>
            </p:nvSpPr>
            <p:spPr>
              <a:xfrm>
                <a:off x="5092509" y="3339772"/>
                <a:ext cx="1066795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GB" sz="2400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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 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0.4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4A09A6A7-CB5F-041B-CE5F-4DF7100994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2509" y="3339772"/>
                <a:ext cx="1066795" cy="786177"/>
              </a:xfrm>
              <a:prstGeom prst="rect">
                <a:avLst/>
              </a:prstGeom>
              <a:blipFill>
                <a:blip r:embed="rId4"/>
                <a:stretch>
                  <a:fillRect r="-74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A0DDED6-8BEB-406A-FA50-EB17BDE548A1}"/>
                  </a:ext>
                </a:extLst>
              </p:cNvPr>
              <p:cNvSpPr txBox="1"/>
              <p:nvPr/>
            </p:nvSpPr>
            <p:spPr>
              <a:xfrm>
                <a:off x="915495" y="5039153"/>
                <a:ext cx="249758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9&lt; 2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+1   20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A0DDED6-8BEB-406A-FA50-EB17BDE548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5495" y="5039153"/>
                <a:ext cx="2497580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D4922180-2887-14CF-BD43-C09C9730E16F}"/>
              </a:ext>
            </a:extLst>
          </p:cNvPr>
          <p:cNvSpPr txBox="1"/>
          <p:nvPr/>
        </p:nvSpPr>
        <p:spPr>
          <a:xfrm>
            <a:off x="8368378" y="896537"/>
            <a:ext cx="31968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Solve these non-linear inequalities</a:t>
            </a:r>
            <a:endParaRPr lang="en-GB" sz="2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BF77521-F92E-53BF-798E-3F82DDDFB885}"/>
                  </a:ext>
                </a:extLst>
              </p:cNvPr>
              <p:cNvSpPr txBox="1"/>
              <p:nvPr/>
            </p:nvSpPr>
            <p:spPr>
              <a:xfrm>
                <a:off x="8980099" y="1917484"/>
                <a:ext cx="163610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&lt; 25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BF77521-F92E-53BF-798E-3F82DDDFB8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80099" y="1917484"/>
                <a:ext cx="1636109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CEB138A-6A5A-2706-90D9-E1521C411C21}"/>
                  </a:ext>
                </a:extLst>
              </p:cNvPr>
              <p:cNvSpPr txBox="1"/>
              <p:nvPr/>
            </p:nvSpPr>
            <p:spPr>
              <a:xfrm>
                <a:off x="8980099" y="3454771"/>
                <a:ext cx="124879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2</m:t>
                          </m:r>
                        </m:sup>
                      </m:sSup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 9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CEB138A-6A5A-2706-90D9-E1521C411C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80099" y="3454771"/>
                <a:ext cx="1248791" cy="461665"/>
              </a:xfrm>
              <a:prstGeom prst="rect">
                <a:avLst/>
              </a:prstGeom>
              <a:blipFill>
                <a:blip r:embed="rId7"/>
                <a:stretch>
                  <a:fillRect b="-2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662813B-47B2-56B6-C1E4-064B63EBBE50}"/>
                  </a:ext>
                </a:extLst>
              </p:cNvPr>
              <p:cNvSpPr txBox="1"/>
              <p:nvPr/>
            </p:nvSpPr>
            <p:spPr>
              <a:xfrm>
                <a:off x="8980099" y="5012457"/>
                <a:ext cx="143396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40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3</m:t>
                          </m:r>
                        </m:sup>
                      </m:sSup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≤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 8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662813B-47B2-56B6-C1E4-064B63EBBE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80099" y="5012457"/>
                <a:ext cx="1433969" cy="461665"/>
              </a:xfrm>
              <a:prstGeom prst="rect">
                <a:avLst/>
              </a:prstGeom>
              <a:blipFill>
                <a:blip r:embed="rId8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9E801AB-31F6-1D23-ECBA-B6A7E24689A2}"/>
                  </a:ext>
                </a:extLst>
              </p:cNvPr>
              <p:cNvSpPr txBox="1"/>
              <p:nvPr/>
            </p:nvSpPr>
            <p:spPr>
              <a:xfrm>
                <a:off x="5092508" y="4879088"/>
                <a:ext cx="2320227" cy="7284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5 − </m:t>
                      </m:r>
                      <m:f>
                        <m:fPr>
                          <m:ctrlPr>
                            <a:rPr lang="en-US" sz="2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GB" sz="2200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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−1</m:t>
                      </m:r>
                    </m:oMath>
                  </m:oMathPara>
                </a14:m>
                <a:endParaRPr lang="en-GB" sz="22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9E801AB-31F6-1D23-ECBA-B6A7E24689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2508" y="4879088"/>
                <a:ext cx="2320227" cy="72840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E61176C-D7DC-1EBC-1D9B-8E5FDB663B8B}"/>
                  </a:ext>
                </a:extLst>
              </p:cNvPr>
              <p:cNvSpPr txBox="1"/>
              <p:nvPr/>
            </p:nvSpPr>
            <p:spPr>
              <a:xfrm>
                <a:off x="5092509" y="1791007"/>
                <a:ext cx="2769010" cy="7907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&lt;</m:t>
                    </m:r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&lt;</m:t>
                    </m:r>
                    <m:f>
                      <m:fPr>
                        <m:ctrlPr>
                          <a:rPr lang="en-GB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200" dirty="0"/>
                  <a:t>  </a:t>
                </a:r>
                <a:endParaRPr lang="en-GB" sz="32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E61176C-D7DC-1EBC-1D9B-8E5FDB663B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2509" y="1791007"/>
                <a:ext cx="2769010" cy="79079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89229C71-F1CC-AF6C-4582-B63C98F09833}"/>
              </a:ext>
            </a:extLst>
          </p:cNvPr>
          <p:cNvSpPr txBox="1"/>
          <p:nvPr/>
        </p:nvSpPr>
        <p:spPr>
          <a:xfrm>
            <a:off x="4485941" y="3486014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2.</a:t>
            </a:r>
            <a:endParaRPr lang="en-GB" sz="22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FB6DA5A-6131-193D-661D-3221B5EF7C30}"/>
              </a:ext>
            </a:extLst>
          </p:cNvPr>
          <p:cNvSpPr txBox="1"/>
          <p:nvPr/>
        </p:nvSpPr>
        <p:spPr>
          <a:xfrm>
            <a:off x="4485941" y="5054543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3.</a:t>
            </a:r>
            <a:endParaRPr lang="en-GB" sz="22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D075DEF-B506-94E3-CD22-4632A2F6FE55}"/>
              </a:ext>
            </a:extLst>
          </p:cNvPr>
          <p:cNvSpPr txBox="1"/>
          <p:nvPr/>
        </p:nvSpPr>
        <p:spPr>
          <a:xfrm>
            <a:off x="4485941" y="1917484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1.</a:t>
            </a:r>
            <a:endParaRPr lang="en-GB" sz="22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18898C9-2FE6-11D5-C12F-83B320E9A14E}"/>
              </a:ext>
            </a:extLst>
          </p:cNvPr>
          <p:cNvSpPr txBox="1"/>
          <p:nvPr/>
        </p:nvSpPr>
        <p:spPr>
          <a:xfrm>
            <a:off x="8533938" y="3486014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2.</a:t>
            </a:r>
            <a:endParaRPr lang="en-GB" sz="22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667702-62E4-77D7-CB00-27079313BEA0}"/>
              </a:ext>
            </a:extLst>
          </p:cNvPr>
          <p:cNvSpPr txBox="1"/>
          <p:nvPr/>
        </p:nvSpPr>
        <p:spPr>
          <a:xfrm>
            <a:off x="8533938" y="5054543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3.</a:t>
            </a:r>
            <a:endParaRPr lang="en-GB" sz="22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1EE8099-0FE0-7DCF-707F-1039F11AEB5D}"/>
              </a:ext>
            </a:extLst>
          </p:cNvPr>
          <p:cNvSpPr txBox="1"/>
          <p:nvPr/>
        </p:nvSpPr>
        <p:spPr>
          <a:xfrm>
            <a:off x="8533938" y="1917484"/>
            <a:ext cx="4461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1.</a:t>
            </a:r>
            <a:endParaRPr lang="en-GB" sz="22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38B91EC-2D96-969D-9CB3-032316A740C1}"/>
              </a:ext>
            </a:extLst>
          </p:cNvPr>
          <p:cNvSpPr txBox="1"/>
          <p:nvPr/>
        </p:nvSpPr>
        <p:spPr>
          <a:xfrm>
            <a:off x="2598123" y="2366357"/>
            <a:ext cx="12583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m  &lt;  - 7</a:t>
            </a:r>
            <a:endParaRPr lang="en-GB" sz="2200" b="1" dirty="0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A57A211-1100-799F-0C58-E697C5A459C0}"/>
              </a:ext>
            </a:extLst>
          </p:cNvPr>
          <p:cNvSpPr txBox="1"/>
          <p:nvPr/>
        </p:nvSpPr>
        <p:spPr>
          <a:xfrm>
            <a:off x="2598123" y="4144525"/>
            <a:ext cx="144413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d  &gt;  107</a:t>
            </a:r>
            <a:endParaRPr lang="en-GB" sz="2200" b="1" dirty="0">
              <a:solidFill>
                <a:srgbClr val="FF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B679760-0D27-98D4-86A2-D1E65F9744B3}"/>
              </a:ext>
            </a:extLst>
          </p:cNvPr>
          <p:cNvSpPr txBox="1"/>
          <p:nvPr/>
        </p:nvSpPr>
        <p:spPr>
          <a:xfrm>
            <a:off x="1956208" y="5533672"/>
            <a:ext cx="199972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4  &lt;  x  </a:t>
            </a:r>
            <a:r>
              <a:rPr lang="en-US" sz="2200" b="1" dirty="0">
                <a:solidFill>
                  <a:srgbClr val="FF0000"/>
                </a:solidFill>
                <a:sym typeface="Symbol" panose="05050102010706020507" pitchFamily="18" charset="2"/>
              </a:rPr>
              <a:t></a:t>
            </a:r>
            <a:r>
              <a:rPr lang="en-US" sz="2200" b="1" dirty="0">
                <a:solidFill>
                  <a:srgbClr val="FF0000"/>
                </a:solidFill>
              </a:rPr>
              <a:t>  9.5</a:t>
            </a:r>
            <a:endParaRPr lang="en-GB" sz="2200" b="1" dirty="0">
              <a:solidFill>
                <a:srgbClr val="FF00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4B3A832-C5E4-C239-A0E4-21AC58C5D4E1}"/>
              </a:ext>
            </a:extLst>
          </p:cNvPr>
          <p:cNvSpPr txBox="1"/>
          <p:nvPr/>
        </p:nvSpPr>
        <p:spPr>
          <a:xfrm>
            <a:off x="5576534" y="2581800"/>
            <a:ext cx="232022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0.75  &lt;  x  </a:t>
            </a:r>
            <a:r>
              <a:rPr lang="en-US" sz="2200" b="1" dirty="0">
                <a:solidFill>
                  <a:srgbClr val="FF0000"/>
                </a:solidFill>
                <a:sym typeface="Symbol" panose="05050102010706020507" pitchFamily="18" charset="2"/>
              </a:rPr>
              <a:t>&lt;</a:t>
            </a:r>
            <a:r>
              <a:rPr lang="en-US" sz="2200" b="1" dirty="0">
                <a:solidFill>
                  <a:srgbClr val="FF0000"/>
                </a:solidFill>
              </a:rPr>
              <a:t>  1.5</a:t>
            </a:r>
            <a:endParaRPr lang="en-GB" sz="2200" b="1" dirty="0">
              <a:solidFill>
                <a:srgbClr val="FF000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4C44ACB-3C7A-F556-330C-BC2E11947D4F}"/>
              </a:ext>
            </a:extLst>
          </p:cNvPr>
          <p:cNvSpPr txBox="1"/>
          <p:nvPr/>
        </p:nvSpPr>
        <p:spPr>
          <a:xfrm>
            <a:off x="5031548" y="4076814"/>
            <a:ext cx="232022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h </a:t>
            </a:r>
            <a:r>
              <a:rPr lang="en-US" sz="2200" b="1" dirty="0">
                <a:solidFill>
                  <a:srgbClr val="FF0000"/>
                </a:solidFill>
                <a:sym typeface="Symbol" panose="05050102010706020507" pitchFamily="18" charset="2"/>
              </a:rPr>
              <a:t> 5  or  h  0</a:t>
            </a:r>
            <a:endParaRPr lang="en-GB" sz="2200" b="1" dirty="0">
              <a:solidFill>
                <a:srgbClr val="FF0000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E2555C8-33C5-9C66-0DAC-A94C0FD19115}"/>
              </a:ext>
            </a:extLst>
          </p:cNvPr>
          <p:cNvSpPr txBox="1"/>
          <p:nvPr/>
        </p:nvSpPr>
        <p:spPr>
          <a:xfrm>
            <a:off x="5316901" y="5607493"/>
            <a:ext cx="20958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t </a:t>
            </a:r>
            <a:r>
              <a:rPr lang="en-US" sz="2200" b="1">
                <a:solidFill>
                  <a:srgbClr val="FF0000"/>
                </a:solidFill>
                <a:sym typeface="Symbol" panose="05050102010706020507" pitchFamily="18" charset="2"/>
              </a:rPr>
              <a:t> 1 </a:t>
            </a:r>
            <a:endParaRPr lang="en-GB" sz="2200" b="1" dirty="0">
              <a:solidFill>
                <a:srgbClr val="FF000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40897C5-F04A-F549-2D24-F4A3BBE6DB65}"/>
              </a:ext>
            </a:extLst>
          </p:cNvPr>
          <p:cNvSpPr txBox="1"/>
          <p:nvPr/>
        </p:nvSpPr>
        <p:spPr>
          <a:xfrm>
            <a:off x="9372842" y="2392226"/>
            <a:ext cx="199972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- 5  &lt;  x  </a:t>
            </a:r>
            <a:r>
              <a:rPr lang="en-US" sz="2200" b="1" dirty="0">
                <a:solidFill>
                  <a:srgbClr val="FF0000"/>
                </a:solidFill>
                <a:sym typeface="Symbol" panose="05050102010706020507" pitchFamily="18" charset="2"/>
              </a:rPr>
              <a:t></a:t>
            </a:r>
            <a:r>
              <a:rPr lang="en-US" sz="2200" b="1" dirty="0">
                <a:solidFill>
                  <a:srgbClr val="FF0000"/>
                </a:solidFill>
              </a:rPr>
              <a:t>  5</a:t>
            </a:r>
            <a:endParaRPr lang="en-GB" sz="2200" b="1" dirty="0">
              <a:solidFill>
                <a:srgbClr val="FF0000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8A7F225-5FBA-CC00-59D0-511E1EAD8A6B}"/>
              </a:ext>
            </a:extLst>
          </p:cNvPr>
          <p:cNvSpPr txBox="1"/>
          <p:nvPr/>
        </p:nvSpPr>
        <p:spPr>
          <a:xfrm>
            <a:off x="9372842" y="3873769"/>
            <a:ext cx="26606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x  </a:t>
            </a:r>
            <a:r>
              <a:rPr lang="en-US" sz="2200" b="1" dirty="0">
                <a:solidFill>
                  <a:srgbClr val="FF0000"/>
                </a:solidFill>
                <a:sym typeface="Symbol" panose="05050102010706020507" pitchFamily="18" charset="2"/>
              </a:rPr>
              <a:t>  - 3  or  x    3</a:t>
            </a:r>
            <a:endParaRPr lang="en-GB" sz="2200" b="1" dirty="0">
              <a:solidFill>
                <a:srgbClr val="FF0000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9686FA3-631B-9793-FE65-9D754876CFCD}"/>
              </a:ext>
            </a:extLst>
          </p:cNvPr>
          <p:cNvSpPr txBox="1"/>
          <p:nvPr/>
        </p:nvSpPr>
        <p:spPr>
          <a:xfrm>
            <a:off x="9372843" y="5533672"/>
            <a:ext cx="143397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x  </a:t>
            </a:r>
            <a:r>
              <a:rPr lang="en-US" sz="2200" b="1" dirty="0">
                <a:solidFill>
                  <a:srgbClr val="FF0000"/>
                </a:solidFill>
                <a:sym typeface="Symbol" panose="05050102010706020507" pitchFamily="18" charset="2"/>
              </a:rPr>
              <a:t>  2</a:t>
            </a:r>
            <a:endParaRPr lang="en-GB" sz="2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837806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C5E58B16-0A1C-EA86-A359-9E6504821D46}"/>
              </a:ext>
            </a:extLst>
          </p:cNvPr>
          <p:cNvSpPr/>
          <p:nvPr/>
        </p:nvSpPr>
        <p:spPr>
          <a:xfrm>
            <a:off x="231981" y="164003"/>
            <a:ext cx="11728038" cy="6529994"/>
          </a:xfrm>
          <a:prstGeom prst="roundRect">
            <a:avLst>
              <a:gd name="adj" fmla="val 5784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B51A76A-5EE2-4E62-803D-0812415CAC29}"/>
              </a:ext>
            </a:extLst>
          </p:cNvPr>
          <p:cNvSpPr txBox="1"/>
          <p:nvPr/>
        </p:nvSpPr>
        <p:spPr>
          <a:xfrm>
            <a:off x="1543035" y="1231175"/>
            <a:ext cx="950725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Which of the following statements is true?</a:t>
            </a:r>
            <a:endParaRPr lang="en-GB" sz="2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F4E47AB-1165-47DE-A485-2C8EA561DA9F}"/>
              </a:ext>
            </a:extLst>
          </p:cNvPr>
          <p:cNvSpPr txBox="1"/>
          <p:nvPr/>
        </p:nvSpPr>
        <p:spPr>
          <a:xfrm>
            <a:off x="4348579" y="183104"/>
            <a:ext cx="34948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Arial Black" panose="020B0A04020102020204" pitchFamily="34" charset="0"/>
              </a:rPr>
              <a:t>Extension</a:t>
            </a:r>
            <a:endParaRPr lang="en-GB" sz="3200" dirty="0">
              <a:latin typeface="Arial Black" panose="020B0A040201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FF4312F-15CB-629A-F4A5-8962370C2912}"/>
                  </a:ext>
                </a:extLst>
              </p:cNvPr>
              <p:cNvSpPr txBox="1"/>
              <p:nvPr/>
            </p:nvSpPr>
            <p:spPr>
              <a:xfrm>
                <a:off x="2078678" y="4366686"/>
                <a:ext cx="1244956" cy="38331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0.</m:t>
                      </m:r>
                      <m:acc>
                        <m:accPr>
                          <m:chr m:val="̇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e>
                      </m:acc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FF4312F-15CB-629A-F4A5-8962370C29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8678" y="4366686"/>
                <a:ext cx="1244956" cy="3833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DA4F2F1-71BD-17B3-D461-B2FFC891CE69}"/>
                  </a:ext>
                </a:extLst>
              </p:cNvPr>
              <p:cNvSpPr txBox="1"/>
              <p:nvPr/>
            </p:nvSpPr>
            <p:spPr>
              <a:xfrm>
                <a:off x="2078678" y="2184532"/>
                <a:ext cx="126098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0.9 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DA4F2F1-71BD-17B3-D461-B2FFC891CE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8678" y="2184532"/>
                <a:ext cx="1260986" cy="369332"/>
              </a:xfrm>
              <a:prstGeom prst="rect">
                <a:avLst/>
              </a:prstGeom>
              <a:blipFill>
                <a:blip r:embed="rId3"/>
                <a:stretch>
                  <a:fillRect l="-8696" r="-966" b="-98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26F2C05-6419-BDD8-75D0-0747B77D1110}"/>
                  </a:ext>
                </a:extLst>
              </p:cNvPr>
              <p:cNvSpPr txBox="1"/>
              <p:nvPr/>
            </p:nvSpPr>
            <p:spPr>
              <a:xfrm>
                <a:off x="2078678" y="3275609"/>
                <a:ext cx="346992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0.99999999999999 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26F2C05-6419-BDD8-75D0-0747B77D11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8678" y="3275609"/>
                <a:ext cx="3469924" cy="369332"/>
              </a:xfrm>
              <a:prstGeom prst="rect">
                <a:avLst/>
              </a:prstGeom>
              <a:blipFill>
                <a:blip r:embed="rId4"/>
                <a:stretch>
                  <a:fillRect l="-3163" b="-98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0645606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D6B50E8-AF93-49F4-AE42-9C4632C6EEBD}"/>
              </a:ext>
            </a:extLst>
          </p:cNvPr>
          <p:cNvSpPr/>
          <p:nvPr/>
        </p:nvSpPr>
        <p:spPr>
          <a:xfrm>
            <a:off x="0" y="0"/>
            <a:ext cx="4152489" cy="546318"/>
          </a:xfrm>
          <a:prstGeom prst="rect">
            <a:avLst/>
          </a:prstGeom>
          <a:solidFill>
            <a:srgbClr val="3B3D5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Exam Style Question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39A0C7A-DE00-4D1D-97B5-72C0F0A18903}"/>
              </a:ext>
            </a:extLst>
          </p:cNvPr>
          <p:cNvSpPr txBox="1"/>
          <p:nvPr/>
        </p:nvSpPr>
        <p:spPr>
          <a:xfrm>
            <a:off x="418836" y="768622"/>
            <a:ext cx="318135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a)  Solve 12n &gt; 28 – 2n</a:t>
            </a:r>
            <a:endParaRPr lang="en-GB" sz="22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143D5A1-9D9E-49CF-A0B6-6581168425DC}"/>
              </a:ext>
            </a:extLst>
          </p:cNvPr>
          <p:cNvSpPr txBox="1"/>
          <p:nvPr/>
        </p:nvSpPr>
        <p:spPr>
          <a:xfrm>
            <a:off x="850321" y="1912019"/>
            <a:ext cx="58699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n is an integer.</a:t>
            </a:r>
          </a:p>
          <a:p>
            <a:r>
              <a:rPr lang="en-US" sz="2200" dirty="0"/>
              <a:t>-3  &lt;  n  ≤  3.</a:t>
            </a:r>
          </a:p>
          <a:p>
            <a:endParaRPr lang="en-US" sz="2200" dirty="0"/>
          </a:p>
          <a:p>
            <a:r>
              <a:rPr lang="en-US" sz="2200" dirty="0"/>
              <a:t>Write down all the possible values of n</a:t>
            </a:r>
            <a:endParaRPr lang="en-GB" sz="22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90947C1-E8C6-484C-A7CF-18E9043B6A54}"/>
              </a:ext>
            </a:extLst>
          </p:cNvPr>
          <p:cNvSpPr txBox="1"/>
          <p:nvPr/>
        </p:nvSpPr>
        <p:spPr>
          <a:xfrm>
            <a:off x="418836" y="4724271"/>
            <a:ext cx="114561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c)  On the number line below, show the set of values for which -8  ≤  3n+1 &lt; 2 </a:t>
            </a:r>
            <a:endParaRPr lang="en-GB" sz="2200" dirty="0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D4ACB11-4D3D-4E21-9EBD-55F85EA9BE78}"/>
              </a:ext>
            </a:extLst>
          </p:cNvPr>
          <p:cNvGrpSpPr/>
          <p:nvPr/>
        </p:nvGrpSpPr>
        <p:grpSpPr>
          <a:xfrm>
            <a:off x="2971183" y="5933293"/>
            <a:ext cx="6997852" cy="587567"/>
            <a:chOff x="3653935" y="5781568"/>
            <a:chExt cx="6997852" cy="587567"/>
          </a:xfrm>
        </p:grpSpPr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0E634D3D-9D81-4491-9353-3E83B385A7BF}"/>
                </a:ext>
              </a:extLst>
            </p:cNvPr>
            <p:cNvCxnSpPr/>
            <p:nvPr/>
          </p:nvCxnSpPr>
          <p:spPr>
            <a:xfrm>
              <a:off x="3653935" y="5873933"/>
              <a:ext cx="6997852" cy="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EBEF695C-8159-4A1B-B469-22CA5456805E}"/>
                </a:ext>
              </a:extLst>
            </p:cNvPr>
            <p:cNvCxnSpPr/>
            <p:nvPr/>
          </p:nvCxnSpPr>
          <p:spPr>
            <a:xfrm>
              <a:off x="4758254" y="5786384"/>
              <a:ext cx="0" cy="17509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BDAD98BF-2EC8-4799-994B-41BA8C702ED8}"/>
                </a:ext>
              </a:extLst>
            </p:cNvPr>
            <p:cNvCxnSpPr/>
            <p:nvPr/>
          </p:nvCxnSpPr>
          <p:spPr>
            <a:xfrm>
              <a:off x="5523497" y="5786384"/>
              <a:ext cx="0" cy="17509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1DE15AC7-514A-407A-AD03-603FECC91B02}"/>
                </a:ext>
              </a:extLst>
            </p:cNvPr>
            <p:cNvCxnSpPr/>
            <p:nvPr/>
          </p:nvCxnSpPr>
          <p:spPr>
            <a:xfrm>
              <a:off x="6288740" y="5786384"/>
              <a:ext cx="0" cy="17509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05491CAB-1215-4B14-AB7A-2C7B1C771B97}"/>
                </a:ext>
              </a:extLst>
            </p:cNvPr>
            <p:cNvCxnSpPr/>
            <p:nvPr/>
          </p:nvCxnSpPr>
          <p:spPr>
            <a:xfrm>
              <a:off x="7053983" y="5786384"/>
              <a:ext cx="0" cy="17509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E0674228-0D51-4A0F-AE2D-4CE52F08BD66}"/>
                </a:ext>
              </a:extLst>
            </p:cNvPr>
            <p:cNvCxnSpPr/>
            <p:nvPr/>
          </p:nvCxnSpPr>
          <p:spPr>
            <a:xfrm>
              <a:off x="7819226" y="5786384"/>
              <a:ext cx="0" cy="17509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FF3026B0-9BC6-478C-9F43-E2B918FEF860}"/>
                </a:ext>
              </a:extLst>
            </p:cNvPr>
            <p:cNvCxnSpPr/>
            <p:nvPr/>
          </p:nvCxnSpPr>
          <p:spPr>
            <a:xfrm>
              <a:off x="8584469" y="5786384"/>
              <a:ext cx="0" cy="17509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4D79656E-7A7E-49D7-A1EB-7805C901B74E}"/>
                </a:ext>
              </a:extLst>
            </p:cNvPr>
            <p:cNvSpPr txBox="1"/>
            <p:nvPr/>
          </p:nvSpPr>
          <p:spPr>
            <a:xfrm>
              <a:off x="4555440" y="5999803"/>
              <a:ext cx="5447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-3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85AA7AB3-03A3-415B-B252-E68F3F1F244B}"/>
                </a:ext>
              </a:extLst>
            </p:cNvPr>
            <p:cNvSpPr txBox="1"/>
            <p:nvPr/>
          </p:nvSpPr>
          <p:spPr>
            <a:xfrm>
              <a:off x="5226588" y="5992167"/>
              <a:ext cx="5447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-2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AEEFD434-768A-4288-B226-B00EA5E68299}"/>
                </a:ext>
              </a:extLst>
            </p:cNvPr>
            <p:cNvSpPr txBox="1"/>
            <p:nvPr/>
          </p:nvSpPr>
          <p:spPr>
            <a:xfrm>
              <a:off x="8373077" y="5992167"/>
              <a:ext cx="5447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2</a:t>
              </a: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EC6151DB-E754-4758-9E32-7F8F9AAD89D7}"/>
                </a:ext>
              </a:extLst>
            </p:cNvPr>
            <p:cNvSpPr txBox="1"/>
            <p:nvPr/>
          </p:nvSpPr>
          <p:spPr>
            <a:xfrm>
              <a:off x="6839744" y="5989078"/>
              <a:ext cx="5447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0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FE299941-EF2F-4995-AB12-4DECED92C1A3}"/>
                </a:ext>
              </a:extLst>
            </p:cNvPr>
            <p:cNvSpPr txBox="1"/>
            <p:nvPr/>
          </p:nvSpPr>
          <p:spPr>
            <a:xfrm>
              <a:off x="6042197" y="5999803"/>
              <a:ext cx="5447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-1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75787437-91AA-4BDE-B878-844C33B536A4}"/>
                </a:ext>
              </a:extLst>
            </p:cNvPr>
            <p:cNvSpPr txBox="1"/>
            <p:nvPr/>
          </p:nvSpPr>
          <p:spPr>
            <a:xfrm>
              <a:off x="7575715" y="5989078"/>
              <a:ext cx="5447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1</a:t>
              </a:r>
            </a:p>
          </p:txBody>
        </p: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5AF64111-B613-4BB5-9F74-FEEA1B0927F7}"/>
                </a:ext>
              </a:extLst>
            </p:cNvPr>
            <p:cNvCxnSpPr/>
            <p:nvPr/>
          </p:nvCxnSpPr>
          <p:spPr>
            <a:xfrm>
              <a:off x="3993011" y="5786384"/>
              <a:ext cx="0" cy="17509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22D6D065-218D-4D53-B957-F7DA00802AEC}"/>
                </a:ext>
              </a:extLst>
            </p:cNvPr>
            <p:cNvCxnSpPr/>
            <p:nvPr/>
          </p:nvCxnSpPr>
          <p:spPr>
            <a:xfrm>
              <a:off x="9349709" y="5786384"/>
              <a:ext cx="0" cy="17509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B8761E3A-DECB-44E4-A5D1-90DFF80F024E}"/>
                </a:ext>
              </a:extLst>
            </p:cNvPr>
            <p:cNvSpPr txBox="1"/>
            <p:nvPr/>
          </p:nvSpPr>
          <p:spPr>
            <a:xfrm>
              <a:off x="9196600" y="5999803"/>
              <a:ext cx="5447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3</a:t>
              </a: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6228683C-02DF-49F0-8166-A32BBBDFBEF8}"/>
                </a:ext>
              </a:extLst>
            </p:cNvPr>
            <p:cNvSpPr txBox="1"/>
            <p:nvPr/>
          </p:nvSpPr>
          <p:spPr>
            <a:xfrm>
              <a:off x="3785273" y="5989078"/>
              <a:ext cx="5447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-4</a:t>
              </a:r>
            </a:p>
          </p:txBody>
        </p: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D1E47A55-7FF8-46C2-8929-F98642619C4F}"/>
                </a:ext>
              </a:extLst>
            </p:cNvPr>
            <p:cNvCxnSpPr/>
            <p:nvPr/>
          </p:nvCxnSpPr>
          <p:spPr>
            <a:xfrm>
              <a:off x="10056586" y="5781568"/>
              <a:ext cx="0" cy="17509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9CB79B6E-AF13-4396-8710-31B5D9324F4B}"/>
                </a:ext>
              </a:extLst>
            </p:cNvPr>
            <p:cNvSpPr txBox="1"/>
            <p:nvPr/>
          </p:nvSpPr>
          <p:spPr>
            <a:xfrm>
              <a:off x="9888449" y="5989078"/>
              <a:ext cx="5447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4</a:t>
              </a: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8524F08C-76BC-8F9C-A0D4-D1E5B51DEAB1}"/>
              </a:ext>
            </a:extLst>
          </p:cNvPr>
          <p:cNvSpPr txBox="1"/>
          <p:nvPr/>
        </p:nvSpPr>
        <p:spPr>
          <a:xfrm>
            <a:off x="418836" y="1912019"/>
            <a:ext cx="4760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b)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8506768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16DBA85-1360-4B13-8ADE-13B11D86123D}"/>
              </a:ext>
            </a:extLst>
          </p:cNvPr>
          <p:cNvSpPr/>
          <p:nvPr/>
        </p:nvSpPr>
        <p:spPr>
          <a:xfrm>
            <a:off x="0" y="1"/>
            <a:ext cx="2376494" cy="499730"/>
          </a:xfrm>
          <a:prstGeom prst="rect">
            <a:avLst/>
          </a:prstGeom>
          <a:solidFill>
            <a:srgbClr val="57382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Solution</a:t>
            </a:r>
            <a:endParaRPr lang="en-GB" sz="2800" b="1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B6A1CF9-934A-48B4-A724-71EBCCE5A30F}"/>
              </a:ext>
            </a:extLst>
          </p:cNvPr>
          <p:cNvSpPr txBox="1"/>
          <p:nvPr/>
        </p:nvSpPr>
        <p:spPr>
          <a:xfrm>
            <a:off x="3852596" y="799521"/>
            <a:ext cx="34178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i="1" dirty="0">
                <a:latin typeface="Lucida Sans" panose="020B0602030504020204" pitchFamily="34" charset="0"/>
              </a:rPr>
              <a:t>14n &gt; 28</a:t>
            </a:r>
            <a:endParaRPr lang="en-GB" sz="2200" b="1" i="1" dirty="0">
              <a:latin typeface="Lucida Sans" panose="020B0602030504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6CE3712-0FC5-4B5F-AA46-EDA14D0682EA}"/>
              </a:ext>
            </a:extLst>
          </p:cNvPr>
          <p:cNvSpPr txBox="1"/>
          <p:nvPr/>
        </p:nvSpPr>
        <p:spPr>
          <a:xfrm>
            <a:off x="4153834" y="1227929"/>
            <a:ext cx="129642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i="1" u="sng" dirty="0">
                <a:solidFill>
                  <a:srgbClr val="FF0000"/>
                </a:solidFill>
                <a:latin typeface="Lucida Sans" panose="020B0602030504020204" pitchFamily="34" charset="0"/>
              </a:rPr>
              <a:t>n &gt; 2</a:t>
            </a:r>
            <a:endParaRPr lang="en-GB" sz="2200" b="1" i="1" u="sng" dirty="0">
              <a:solidFill>
                <a:srgbClr val="FF0000"/>
              </a:solidFill>
              <a:latin typeface="Lucida Sans" panose="020B0602030504020204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84ABF56E-1E0F-44D0-A5FB-F82E14E2BF27}"/>
              </a:ext>
            </a:extLst>
          </p:cNvPr>
          <p:cNvSpPr txBox="1"/>
          <p:nvPr/>
        </p:nvSpPr>
        <p:spPr>
          <a:xfrm>
            <a:off x="418836" y="768622"/>
            <a:ext cx="318135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a)  Solve 12n &gt; 28 – 2n</a:t>
            </a:r>
            <a:endParaRPr lang="en-GB" sz="2200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E28E7368-4835-43F3-A174-4E9F732F6502}"/>
              </a:ext>
            </a:extLst>
          </p:cNvPr>
          <p:cNvSpPr txBox="1"/>
          <p:nvPr/>
        </p:nvSpPr>
        <p:spPr>
          <a:xfrm>
            <a:off x="850321" y="1912019"/>
            <a:ext cx="58699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n is an integer.</a:t>
            </a:r>
          </a:p>
          <a:p>
            <a:r>
              <a:rPr lang="en-US" sz="2200" dirty="0"/>
              <a:t>-3  &lt; n  ≤  3.</a:t>
            </a:r>
          </a:p>
          <a:p>
            <a:endParaRPr lang="en-US" sz="2200" dirty="0"/>
          </a:p>
          <a:p>
            <a:r>
              <a:rPr lang="en-US" sz="2200" dirty="0"/>
              <a:t>Write down all the possible values of n</a:t>
            </a:r>
            <a:endParaRPr lang="en-GB" sz="2200" dirty="0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3493B4AD-2015-4307-8BBF-6196091DDB6E}"/>
              </a:ext>
            </a:extLst>
          </p:cNvPr>
          <p:cNvSpPr txBox="1"/>
          <p:nvPr/>
        </p:nvSpPr>
        <p:spPr>
          <a:xfrm>
            <a:off x="418836" y="4724271"/>
            <a:ext cx="114561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c)  On the number line below, show the set of values for which -8  ≤  3n+1 &lt; 2 </a:t>
            </a:r>
            <a:endParaRPr lang="en-GB" sz="2200" dirty="0"/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A2B7F8FF-E7A1-4AA8-B6FB-31200FC23F69}"/>
              </a:ext>
            </a:extLst>
          </p:cNvPr>
          <p:cNvGrpSpPr/>
          <p:nvPr/>
        </p:nvGrpSpPr>
        <p:grpSpPr>
          <a:xfrm>
            <a:off x="2971183" y="5933293"/>
            <a:ext cx="6997852" cy="587567"/>
            <a:chOff x="3653935" y="5781568"/>
            <a:chExt cx="6997852" cy="587567"/>
          </a:xfrm>
        </p:grpSpPr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id="{7267CA7C-F1E4-4CA0-84D0-5087D1839D01}"/>
                </a:ext>
              </a:extLst>
            </p:cNvPr>
            <p:cNvCxnSpPr/>
            <p:nvPr/>
          </p:nvCxnSpPr>
          <p:spPr>
            <a:xfrm>
              <a:off x="3653935" y="5873933"/>
              <a:ext cx="6997852" cy="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EFF63DF2-B39B-4855-93C0-0DF81CFD3E68}"/>
                </a:ext>
              </a:extLst>
            </p:cNvPr>
            <p:cNvCxnSpPr/>
            <p:nvPr/>
          </p:nvCxnSpPr>
          <p:spPr>
            <a:xfrm>
              <a:off x="4758254" y="5786384"/>
              <a:ext cx="0" cy="17509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2014A348-6F81-444C-B3F8-D97413DA7A99}"/>
                </a:ext>
              </a:extLst>
            </p:cNvPr>
            <p:cNvCxnSpPr/>
            <p:nvPr/>
          </p:nvCxnSpPr>
          <p:spPr>
            <a:xfrm>
              <a:off x="5523497" y="5786384"/>
              <a:ext cx="0" cy="17509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FD66C92E-6448-4E85-ACF3-49382BF08995}"/>
                </a:ext>
              </a:extLst>
            </p:cNvPr>
            <p:cNvCxnSpPr/>
            <p:nvPr/>
          </p:nvCxnSpPr>
          <p:spPr>
            <a:xfrm>
              <a:off x="6288740" y="5786384"/>
              <a:ext cx="0" cy="17509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CF32E3BC-0029-4573-93B3-C310265ED8F2}"/>
                </a:ext>
              </a:extLst>
            </p:cNvPr>
            <p:cNvCxnSpPr/>
            <p:nvPr/>
          </p:nvCxnSpPr>
          <p:spPr>
            <a:xfrm>
              <a:off x="7053983" y="5786384"/>
              <a:ext cx="0" cy="17509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C1879141-B298-49BB-9CE8-EFEA8C7DBB32}"/>
                </a:ext>
              </a:extLst>
            </p:cNvPr>
            <p:cNvCxnSpPr/>
            <p:nvPr/>
          </p:nvCxnSpPr>
          <p:spPr>
            <a:xfrm>
              <a:off x="7819226" y="5786384"/>
              <a:ext cx="0" cy="17509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52F223F9-EC51-4F74-968B-E27348DC239C}"/>
                </a:ext>
              </a:extLst>
            </p:cNvPr>
            <p:cNvCxnSpPr/>
            <p:nvPr/>
          </p:nvCxnSpPr>
          <p:spPr>
            <a:xfrm>
              <a:off x="8584469" y="5786384"/>
              <a:ext cx="0" cy="17509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387D1B34-5909-4547-9B35-514FEA949E96}"/>
                </a:ext>
              </a:extLst>
            </p:cNvPr>
            <p:cNvSpPr txBox="1"/>
            <p:nvPr/>
          </p:nvSpPr>
          <p:spPr>
            <a:xfrm>
              <a:off x="4555440" y="5999803"/>
              <a:ext cx="5447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-3</a:t>
              </a: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F69DCF92-625E-4E03-9955-ED5F3420862F}"/>
                </a:ext>
              </a:extLst>
            </p:cNvPr>
            <p:cNvSpPr txBox="1"/>
            <p:nvPr/>
          </p:nvSpPr>
          <p:spPr>
            <a:xfrm>
              <a:off x="5226588" y="5992167"/>
              <a:ext cx="5447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-2</a:t>
              </a:r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4A066328-2F0E-414C-851E-57DA5CA0CCF9}"/>
                </a:ext>
              </a:extLst>
            </p:cNvPr>
            <p:cNvSpPr txBox="1"/>
            <p:nvPr/>
          </p:nvSpPr>
          <p:spPr>
            <a:xfrm>
              <a:off x="8373077" y="5992167"/>
              <a:ext cx="5447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2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79A02DBB-9D42-4592-8F2A-6DAAB2D6FFAA}"/>
                </a:ext>
              </a:extLst>
            </p:cNvPr>
            <p:cNvSpPr txBox="1"/>
            <p:nvPr/>
          </p:nvSpPr>
          <p:spPr>
            <a:xfrm>
              <a:off x="6839744" y="5989078"/>
              <a:ext cx="5447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0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AB35B63B-427B-4005-8CB6-B603A16DB58B}"/>
                </a:ext>
              </a:extLst>
            </p:cNvPr>
            <p:cNvSpPr txBox="1"/>
            <p:nvPr/>
          </p:nvSpPr>
          <p:spPr>
            <a:xfrm>
              <a:off x="6042197" y="5999803"/>
              <a:ext cx="5447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-1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AE8E5EE5-BD08-4116-8A29-A74F32207143}"/>
                </a:ext>
              </a:extLst>
            </p:cNvPr>
            <p:cNvSpPr txBox="1"/>
            <p:nvPr/>
          </p:nvSpPr>
          <p:spPr>
            <a:xfrm>
              <a:off x="7575715" y="5989078"/>
              <a:ext cx="5447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1</a:t>
              </a:r>
            </a:p>
          </p:txBody>
        </p: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11BB23DD-AC33-4EA7-8462-F8F3D31B5EAA}"/>
                </a:ext>
              </a:extLst>
            </p:cNvPr>
            <p:cNvCxnSpPr/>
            <p:nvPr/>
          </p:nvCxnSpPr>
          <p:spPr>
            <a:xfrm>
              <a:off x="3993011" y="5786384"/>
              <a:ext cx="0" cy="17509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30C2BFA1-114A-4DF4-B1A3-AFCC78DA42BA}"/>
                </a:ext>
              </a:extLst>
            </p:cNvPr>
            <p:cNvCxnSpPr/>
            <p:nvPr/>
          </p:nvCxnSpPr>
          <p:spPr>
            <a:xfrm>
              <a:off x="9349709" y="5786384"/>
              <a:ext cx="0" cy="17509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75B4B259-6317-4804-933D-605F83C805DD}"/>
                </a:ext>
              </a:extLst>
            </p:cNvPr>
            <p:cNvSpPr txBox="1"/>
            <p:nvPr/>
          </p:nvSpPr>
          <p:spPr>
            <a:xfrm>
              <a:off x="9196600" y="5999803"/>
              <a:ext cx="5447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3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CFC93A7D-BC31-4E7B-A969-8BCC5FD1381B}"/>
                </a:ext>
              </a:extLst>
            </p:cNvPr>
            <p:cNvSpPr txBox="1"/>
            <p:nvPr/>
          </p:nvSpPr>
          <p:spPr>
            <a:xfrm>
              <a:off x="3785273" y="5989078"/>
              <a:ext cx="5447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-4</a:t>
              </a:r>
            </a:p>
          </p:txBody>
        </p: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03198112-4869-458B-AFDD-D3DB8E8F7D4D}"/>
                </a:ext>
              </a:extLst>
            </p:cNvPr>
            <p:cNvCxnSpPr/>
            <p:nvPr/>
          </p:nvCxnSpPr>
          <p:spPr>
            <a:xfrm>
              <a:off x="10056586" y="5781568"/>
              <a:ext cx="0" cy="17509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0A6EF6FC-F20B-4EA5-AAC5-3116CE4A9063}"/>
                </a:ext>
              </a:extLst>
            </p:cNvPr>
            <p:cNvSpPr txBox="1"/>
            <p:nvPr/>
          </p:nvSpPr>
          <p:spPr>
            <a:xfrm>
              <a:off x="9888449" y="5989078"/>
              <a:ext cx="5447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4</a:t>
              </a:r>
            </a:p>
          </p:txBody>
        </p:sp>
      </p:grpSp>
      <p:sp>
        <p:nvSpPr>
          <p:cNvPr id="81" name="TextBox 80">
            <a:extLst>
              <a:ext uri="{FF2B5EF4-FFF2-40B4-BE49-F238E27FC236}">
                <a16:creationId xmlns:a16="http://schemas.microsoft.com/office/drawing/2014/main" id="{7B97EBC8-7088-4EA3-A702-CBC9201E1ADF}"/>
              </a:ext>
            </a:extLst>
          </p:cNvPr>
          <p:cNvSpPr txBox="1"/>
          <p:nvPr/>
        </p:nvSpPr>
        <p:spPr>
          <a:xfrm>
            <a:off x="418836" y="1912019"/>
            <a:ext cx="4760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b)</a:t>
            </a:r>
            <a:endParaRPr lang="en-GB" sz="2200" dirty="0"/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E7F62D5D-6ACA-4C35-A058-C6D80C771A94}"/>
              </a:ext>
            </a:extLst>
          </p:cNvPr>
          <p:cNvSpPr txBox="1"/>
          <p:nvPr/>
        </p:nvSpPr>
        <p:spPr>
          <a:xfrm>
            <a:off x="1549179" y="3368095"/>
            <a:ext cx="35394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i="1" u="sng" dirty="0">
                <a:solidFill>
                  <a:srgbClr val="FF0000"/>
                </a:solidFill>
                <a:latin typeface="Lucida Sans" panose="020B0602030504020204" pitchFamily="34" charset="0"/>
              </a:rPr>
              <a:t>-2 , -1 , 0 , 1 , 2 , 3</a:t>
            </a:r>
            <a:endParaRPr lang="en-GB" sz="2200" b="1" i="1" u="sng" dirty="0">
              <a:solidFill>
                <a:srgbClr val="FF0000"/>
              </a:solidFill>
              <a:latin typeface="Lucida Sans" panose="020B0602030504020204" pitchFamily="34" charset="0"/>
            </a:endParaRPr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558A4E80-429F-4769-BAEE-8D98F9720E05}"/>
              </a:ext>
            </a:extLst>
          </p:cNvPr>
          <p:cNvSpPr/>
          <p:nvPr/>
        </p:nvSpPr>
        <p:spPr>
          <a:xfrm>
            <a:off x="3965696" y="5522663"/>
            <a:ext cx="226700" cy="226700"/>
          </a:xfrm>
          <a:prstGeom prst="ellipse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AE6B889D-7CC9-43DA-A625-83A53BB12FB2}"/>
              </a:ext>
            </a:extLst>
          </p:cNvPr>
          <p:cNvSpPr/>
          <p:nvPr/>
        </p:nvSpPr>
        <p:spPr>
          <a:xfrm>
            <a:off x="7020846" y="5513234"/>
            <a:ext cx="226700" cy="2267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3B5B6B6-A6C7-437B-B63B-480147D0A197}"/>
              </a:ext>
            </a:extLst>
          </p:cNvPr>
          <p:cNvCxnSpPr>
            <a:cxnSpLocks/>
            <a:stCxn id="83" idx="6"/>
            <a:endCxn id="84" idx="2"/>
          </p:cNvCxnSpPr>
          <p:nvPr/>
        </p:nvCxnSpPr>
        <p:spPr>
          <a:xfrm flipV="1">
            <a:off x="4192396" y="5626584"/>
            <a:ext cx="2828450" cy="942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77201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5ABC7C0-602C-4C1A-8937-541666A632EB}"/>
              </a:ext>
            </a:extLst>
          </p:cNvPr>
          <p:cNvSpPr/>
          <p:nvPr/>
        </p:nvSpPr>
        <p:spPr>
          <a:xfrm>
            <a:off x="0" y="0"/>
            <a:ext cx="4152489" cy="546318"/>
          </a:xfrm>
          <a:prstGeom prst="rect">
            <a:avLst/>
          </a:prstGeom>
          <a:solidFill>
            <a:srgbClr val="3B3D5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Exam Style Question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7304021-561B-4025-9521-1711B83A849C}"/>
              </a:ext>
            </a:extLst>
          </p:cNvPr>
          <p:cNvSpPr txBox="1"/>
          <p:nvPr/>
        </p:nvSpPr>
        <p:spPr>
          <a:xfrm>
            <a:off x="279135" y="797051"/>
            <a:ext cx="491904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Here are two inequalities.</a:t>
            </a:r>
            <a:endParaRPr lang="en-GB" sz="22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E720C2C-DE22-4903-9E3E-D91A85468C1C}"/>
              </a:ext>
            </a:extLst>
          </p:cNvPr>
          <p:cNvSpPr txBox="1"/>
          <p:nvPr/>
        </p:nvSpPr>
        <p:spPr>
          <a:xfrm>
            <a:off x="1421164" y="1442128"/>
            <a:ext cx="19748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-1  ≤  x  &lt;  4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1FF7072-48E8-423F-9CDB-17F0ECBB1C69}"/>
              </a:ext>
            </a:extLst>
          </p:cNvPr>
          <p:cNvSpPr txBox="1"/>
          <p:nvPr/>
        </p:nvSpPr>
        <p:spPr>
          <a:xfrm>
            <a:off x="1022350" y="2160449"/>
            <a:ext cx="301016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8  ≤  x + y  ≤  12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86CDC80-0FD8-4E11-90C5-096DC2E38A81}"/>
              </a:ext>
            </a:extLst>
          </p:cNvPr>
          <p:cNvSpPr txBox="1"/>
          <p:nvPr/>
        </p:nvSpPr>
        <p:spPr>
          <a:xfrm>
            <a:off x="279135" y="3123738"/>
            <a:ext cx="3010165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dirty="0"/>
              <a:t>x and y are integers.</a:t>
            </a:r>
            <a:endParaRPr lang="en-US" sz="18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08CCF39-D51A-49C2-9508-2F0F7F82ACE6}"/>
              </a:ext>
            </a:extLst>
          </p:cNvPr>
          <p:cNvSpPr txBox="1"/>
          <p:nvPr/>
        </p:nvSpPr>
        <p:spPr>
          <a:xfrm>
            <a:off x="279135" y="3822764"/>
            <a:ext cx="467386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dirty="0"/>
              <a:t>Work out the </a:t>
            </a:r>
            <a:r>
              <a:rPr lang="en-US" sz="2200" b="1" dirty="0"/>
              <a:t>greatest</a:t>
            </a:r>
            <a:r>
              <a:rPr lang="en-US" sz="2200" dirty="0"/>
              <a:t> possible value of y - x.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0192716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16DBA85-1360-4B13-8ADE-13B11D86123D}"/>
              </a:ext>
            </a:extLst>
          </p:cNvPr>
          <p:cNvSpPr/>
          <p:nvPr/>
        </p:nvSpPr>
        <p:spPr>
          <a:xfrm>
            <a:off x="0" y="1"/>
            <a:ext cx="2376494" cy="499730"/>
          </a:xfrm>
          <a:prstGeom prst="rect">
            <a:avLst/>
          </a:prstGeom>
          <a:solidFill>
            <a:srgbClr val="57382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Solution</a:t>
            </a:r>
            <a:endParaRPr lang="en-GB" sz="2800" b="1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203812C-1026-4EBC-BF26-FED4F25D21F4}"/>
              </a:ext>
            </a:extLst>
          </p:cNvPr>
          <p:cNvSpPr txBox="1"/>
          <p:nvPr/>
        </p:nvSpPr>
        <p:spPr>
          <a:xfrm>
            <a:off x="8540288" y="5798541"/>
            <a:ext cx="2933965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b="1" i="1" dirty="0">
                <a:latin typeface="Lucida Sans" panose="020B0602030504020204" pitchFamily="34" charset="0"/>
              </a:rPr>
              <a:t>9 - -1 = </a:t>
            </a:r>
            <a:r>
              <a:rPr lang="en-US" sz="2200" b="1" i="1" u="sng" dirty="0">
                <a:solidFill>
                  <a:srgbClr val="FF0000"/>
                </a:solidFill>
                <a:latin typeface="Lucida Sans" panose="020B0602030504020204" pitchFamily="34" charset="0"/>
              </a:rPr>
              <a:t>10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5AB9541-2587-4D0F-9A44-8706279C468B}"/>
              </a:ext>
            </a:extLst>
          </p:cNvPr>
          <p:cNvSpPr txBox="1"/>
          <p:nvPr/>
        </p:nvSpPr>
        <p:spPr>
          <a:xfrm>
            <a:off x="279135" y="797051"/>
            <a:ext cx="491904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Here are two inequalities.</a:t>
            </a:r>
            <a:endParaRPr lang="en-GB" sz="22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D5C4082-BA57-4576-A4C4-11FDCE0D57D3}"/>
              </a:ext>
            </a:extLst>
          </p:cNvPr>
          <p:cNvSpPr txBox="1"/>
          <p:nvPr/>
        </p:nvSpPr>
        <p:spPr>
          <a:xfrm>
            <a:off x="1421164" y="1442128"/>
            <a:ext cx="19748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-1  ≤  x  &lt;  4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218931D-A3EC-428F-B3BC-42A54F2C950C}"/>
              </a:ext>
            </a:extLst>
          </p:cNvPr>
          <p:cNvSpPr txBox="1"/>
          <p:nvPr/>
        </p:nvSpPr>
        <p:spPr>
          <a:xfrm>
            <a:off x="1022350" y="2160449"/>
            <a:ext cx="301016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8  ≤  x + y  ≤  12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1B0CAF2-AE70-43A1-968A-AA14407BCD2F}"/>
              </a:ext>
            </a:extLst>
          </p:cNvPr>
          <p:cNvSpPr txBox="1"/>
          <p:nvPr/>
        </p:nvSpPr>
        <p:spPr>
          <a:xfrm>
            <a:off x="279135" y="3123738"/>
            <a:ext cx="3010165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dirty="0"/>
              <a:t>x and y are integers.</a:t>
            </a:r>
            <a:endParaRPr lang="en-US" sz="18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5E75FBD-3F9B-4FAF-B292-EF854321474B}"/>
              </a:ext>
            </a:extLst>
          </p:cNvPr>
          <p:cNvSpPr txBox="1"/>
          <p:nvPr/>
        </p:nvSpPr>
        <p:spPr>
          <a:xfrm>
            <a:off x="279135" y="3822764"/>
            <a:ext cx="422936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dirty="0"/>
              <a:t>Work out the </a:t>
            </a:r>
            <a:r>
              <a:rPr lang="en-US" sz="2200" b="1" dirty="0"/>
              <a:t>greatest</a:t>
            </a:r>
            <a:r>
              <a:rPr lang="en-US" sz="2200" dirty="0"/>
              <a:t> possible value of y - x.</a:t>
            </a:r>
            <a:endParaRPr lang="en-US" sz="18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4F8D5CA-BCF4-4259-B28D-12D0CE3F841D}"/>
              </a:ext>
            </a:extLst>
          </p:cNvPr>
          <p:cNvSpPr txBox="1"/>
          <p:nvPr/>
        </p:nvSpPr>
        <p:spPr>
          <a:xfrm>
            <a:off x="6730735" y="797050"/>
            <a:ext cx="2933965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b="1" i="1" dirty="0">
                <a:latin typeface="Lucida Sans" panose="020B0602030504020204" pitchFamily="34" charset="0"/>
              </a:rPr>
              <a:t>x = -1 , 0 , 1 , 2 , 3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259837E-D209-4B81-972E-1B087FA8DFFA}"/>
              </a:ext>
            </a:extLst>
          </p:cNvPr>
          <p:cNvSpPr txBox="1"/>
          <p:nvPr/>
        </p:nvSpPr>
        <p:spPr>
          <a:xfrm>
            <a:off x="6705206" y="1550192"/>
            <a:ext cx="478829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b="1" i="1" dirty="0">
                <a:latin typeface="Lucida Sans" panose="020B0602030504020204" pitchFamily="34" charset="0"/>
              </a:rPr>
              <a:t>We need the smallest possible value of x so x = -1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E982B9A-C657-4B7E-B7E4-79DC9094C8B0}"/>
              </a:ext>
            </a:extLst>
          </p:cNvPr>
          <p:cNvSpPr txBox="1"/>
          <p:nvPr/>
        </p:nvSpPr>
        <p:spPr>
          <a:xfrm>
            <a:off x="6705206" y="3898114"/>
            <a:ext cx="463589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b="1" i="1" dirty="0">
                <a:latin typeface="Lucida Sans" panose="020B0602030504020204" pitchFamily="34" charset="0"/>
              </a:rPr>
              <a:t>We need to use the largest possible value of y </a:t>
            </a:r>
          </a:p>
          <a:p>
            <a:endParaRPr lang="en-US" sz="2200" b="1" i="1" dirty="0">
              <a:latin typeface="Lucida Sans" panose="020B0602030504020204" pitchFamily="34" charset="0"/>
            </a:endParaRPr>
          </a:p>
          <a:p>
            <a:r>
              <a:rPr lang="en-US" sz="2200" b="1" i="1" dirty="0">
                <a:latin typeface="Lucida Sans" panose="020B0602030504020204" pitchFamily="34" charset="0"/>
              </a:rPr>
              <a:t>so y = 9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3405E33-CB4E-4196-B0C7-FEBF5A00AF06}"/>
              </a:ext>
            </a:extLst>
          </p:cNvPr>
          <p:cNvSpPr txBox="1"/>
          <p:nvPr/>
        </p:nvSpPr>
        <p:spPr>
          <a:xfrm>
            <a:off x="7245087" y="2578360"/>
            <a:ext cx="301016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8  ≤  3 + y  ≤  12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9887E78-7E16-44ED-B105-7F085D423F32}"/>
              </a:ext>
            </a:extLst>
          </p:cNvPr>
          <p:cNvSpPr txBox="1"/>
          <p:nvPr/>
        </p:nvSpPr>
        <p:spPr>
          <a:xfrm>
            <a:off x="7486387" y="3024635"/>
            <a:ext cx="301016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5  ≤  y  ≤  9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9DEEDC1-28FA-4C97-8512-E68A048E9B86}"/>
              </a:ext>
            </a:extLst>
          </p:cNvPr>
          <p:cNvCxnSpPr/>
          <p:nvPr/>
        </p:nvCxnSpPr>
        <p:spPr>
          <a:xfrm>
            <a:off x="5778500" y="499731"/>
            <a:ext cx="0" cy="59866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B1AFB435-B267-471B-9E22-01D6E70E3B50}"/>
              </a:ext>
            </a:extLst>
          </p:cNvPr>
          <p:cNvSpPr txBox="1"/>
          <p:nvPr/>
        </p:nvSpPr>
        <p:spPr>
          <a:xfrm>
            <a:off x="8267700" y="5199176"/>
            <a:ext cx="2933965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b="1" i="1" dirty="0">
                <a:latin typeface="Lucida Sans" panose="020B0602030504020204" pitchFamily="34" charset="0"/>
              </a:rPr>
              <a:t>x - y = </a:t>
            </a:r>
            <a:endParaRPr lang="en-US" sz="2200" b="1" i="1" u="sng" dirty="0">
              <a:solidFill>
                <a:srgbClr val="FF0000"/>
              </a:solidFill>
              <a:latin typeface="Lucida Sans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5740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149642" y="2514600"/>
            <a:ext cx="7892716" cy="1828800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www.plexmaths.com</a:t>
            </a:r>
            <a:endParaRPr lang="en-GB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153400" y="3015915"/>
            <a:ext cx="4239268" cy="3962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334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8FC0762-2A8D-B255-4B28-39EC57037B1F}"/>
              </a:ext>
            </a:extLst>
          </p:cNvPr>
          <p:cNvSpPr/>
          <p:nvPr/>
        </p:nvSpPr>
        <p:spPr>
          <a:xfrm>
            <a:off x="231981" y="164003"/>
            <a:ext cx="11728038" cy="6529994"/>
          </a:xfrm>
          <a:prstGeom prst="roundRect">
            <a:avLst>
              <a:gd name="adj" fmla="val 5784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8D6108A-48A1-431D-9CB4-68956AA4F949}"/>
              </a:ext>
            </a:extLst>
          </p:cNvPr>
          <p:cNvSpPr txBox="1"/>
          <p:nvPr/>
        </p:nvSpPr>
        <p:spPr>
          <a:xfrm>
            <a:off x="4641320" y="169826"/>
            <a:ext cx="29093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prstClr val="black"/>
                </a:solidFill>
                <a:latin typeface="Arial Black" panose="020B0A04020102020204" pitchFamily="34" charset="0"/>
              </a:rPr>
              <a:t>Starter</a:t>
            </a:r>
            <a:r>
              <a:rPr lang="en-GB" dirty="0"/>
              <a:t>	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B9EEF9-D8D5-4A00-9385-F616D0337872}"/>
              </a:ext>
            </a:extLst>
          </p:cNvPr>
          <p:cNvSpPr txBox="1"/>
          <p:nvPr/>
        </p:nvSpPr>
        <p:spPr>
          <a:xfrm>
            <a:off x="464467" y="885070"/>
            <a:ext cx="995990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Which of the signs   </a:t>
            </a:r>
            <a:r>
              <a:rPr lang="en-GB" sz="2800" dirty="0"/>
              <a:t>&lt;  ,  =  ,  &gt;  </a:t>
            </a:r>
            <a:r>
              <a:rPr lang="en-GB" sz="2200" dirty="0"/>
              <a:t>should go between each pairs of numbers?		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2C133D7-E33C-4B9B-B05B-0C2F8E0B33B5}"/>
              </a:ext>
            </a:extLst>
          </p:cNvPr>
          <p:cNvSpPr txBox="1"/>
          <p:nvPr/>
        </p:nvSpPr>
        <p:spPr>
          <a:xfrm>
            <a:off x="883799" y="1700484"/>
            <a:ext cx="26042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a)       3   _____   1</a:t>
            </a:r>
            <a:endParaRPr lang="en-GB" sz="2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1333444-C3F0-403C-BB9B-EC1AF2C58745}"/>
              </a:ext>
            </a:extLst>
          </p:cNvPr>
          <p:cNvSpPr txBox="1"/>
          <p:nvPr/>
        </p:nvSpPr>
        <p:spPr>
          <a:xfrm>
            <a:off x="6474510" y="1649664"/>
            <a:ext cx="26042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b)      - 1   _____   1</a:t>
            </a:r>
            <a:endParaRPr lang="en-GB" sz="2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37F8CF17-B1D6-427F-8D6A-FD899A6D2509}"/>
                  </a:ext>
                </a:extLst>
              </p:cNvPr>
              <p:cNvSpPr txBox="1"/>
              <p:nvPr/>
            </p:nvSpPr>
            <p:spPr>
              <a:xfrm>
                <a:off x="6474510" y="3475896"/>
                <a:ext cx="3232817" cy="7877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f)       0.2   _____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37F8CF17-B1D6-427F-8D6A-FD899A6D25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4510" y="3475896"/>
                <a:ext cx="3232817" cy="787716"/>
              </a:xfrm>
              <a:prstGeom prst="rect">
                <a:avLst/>
              </a:prstGeom>
              <a:blipFill>
                <a:blip r:embed="rId2"/>
                <a:stretch>
                  <a:fillRect l="-28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6C236748-F93C-48D6-82FC-7BEAF04FB1EF}"/>
              </a:ext>
            </a:extLst>
          </p:cNvPr>
          <p:cNvSpPr txBox="1"/>
          <p:nvPr/>
        </p:nvSpPr>
        <p:spPr>
          <a:xfrm>
            <a:off x="883799" y="3638922"/>
            <a:ext cx="26042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e)      - 7   _____   - 3</a:t>
            </a:r>
            <a:endParaRPr lang="en-GB" sz="2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EFFB46D-7D6E-440C-A788-E7D6AD828ED6}"/>
                  </a:ext>
                </a:extLst>
              </p:cNvPr>
              <p:cNvSpPr txBox="1"/>
              <p:nvPr/>
            </p:nvSpPr>
            <p:spPr>
              <a:xfrm>
                <a:off x="6474510" y="4541233"/>
                <a:ext cx="3968921" cy="7902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h)      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   ____</m:t>
                    </m:r>
                  </m:oMath>
                </a14:m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EFFB46D-7D6E-440C-A788-E7D6AD828E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4510" y="4541233"/>
                <a:ext cx="3968921" cy="790216"/>
              </a:xfrm>
              <a:prstGeom prst="rect">
                <a:avLst/>
              </a:prstGeom>
              <a:blipFill>
                <a:blip r:embed="rId3"/>
                <a:stretch>
                  <a:fillRect l="-230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>
            <a:extLst>
              <a:ext uri="{FF2B5EF4-FFF2-40B4-BE49-F238E27FC236}">
                <a16:creationId xmlns:a16="http://schemas.microsoft.com/office/drawing/2014/main" id="{CF3CE929-2FB7-49EC-B54F-558F2939D8B7}"/>
              </a:ext>
            </a:extLst>
          </p:cNvPr>
          <p:cNvSpPr txBox="1"/>
          <p:nvPr/>
        </p:nvSpPr>
        <p:spPr>
          <a:xfrm>
            <a:off x="883798" y="2647264"/>
            <a:ext cx="30626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c)       3</a:t>
            </a:r>
            <a:r>
              <a:rPr lang="en-US" sz="2400" baseline="30000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   _____   2</a:t>
            </a:r>
            <a:r>
              <a:rPr lang="en-US" sz="2400" baseline="30000" dirty="0">
                <a:latin typeface="Cambria Math" panose="02040503050406030204" pitchFamily="18" charset="0"/>
                <a:ea typeface="Cambria Math" panose="02040503050406030204" pitchFamily="18" charset="0"/>
              </a:rPr>
              <a:t>3</a:t>
            </a:r>
            <a:endParaRPr lang="en-GB" sz="2400" baseline="300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9C82EC5-44A5-43D2-98FD-2B80658B5CD6}"/>
              </a:ext>
            </a:extLst>
          </p:cNvPr>
          <p:cNvSpPr txBox="1"/>
          <p:nvPr/>
        </p:nvSpPr>
        <p:spPr>
          <a:xfrm>
            <a:off x="6474510" y="2562780"/>
            <a:ext cx="35677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d)     (- 1)</a:t>
            </a:r>
            <a:r>
              <a:rPr lang="en-US" sz="2400" baseline="30000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   _____   1</a:t>
            </a:r>
            <a:endParaRPr lang="en-GB" sz="2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3E1457E-99A0-4335-BF20-D701484A4F24}"/>
                  </a:ext>
                </a:extLst>
              </p:cNvPr>
              <p:cNvSpPr txBox="1"/>
              <p:nvPr/>
            </p:nvSpPr>
            <p:spPr>
              <a:xfrm>
                <a:off x="883798" y="5730234"/>
                <a:ext cx="4379973" cy="7907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i</a:t>
                </a:r>
                <a:r>
                  <a:rPr lang="en-US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)       0.3</a:t>
                </a:r>
                <a:r>
                  <a:rPr lang="en-US" sz="2400" baseline="30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2 </a:t>
                </a:r>
                <a:r>
                  <a:rPr lang="en-US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_____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3E1457E-99A0-4335-BF20-D701484A4F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798" y="5730234"/>
                <a:ext cx="4379973" cy="790794"/>
              </a:xfrm>
              <a:prstGeom prst="rect">
                <a:avLst/>
              </a:prstGeom>
              <a:blipFill>
                <a:blip r:embed="rId4"/>
                <a:stretch>
                  <a:fillRect l="-22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0C1C61C-61A5-4794-AD8D-EB09262AFB22}"/>
                  </a:ext>
                </a:extLst>
              </p:cNvPr>
              <p:cNvSpPr txBox="1"/>
              <p:nvPr/>
            </p:nvSpPr>
            <p:spPr>
              <a:xfrm>
                <a:off x="883799" y="4540824"/>
                <a:ext cx="3403580" cy="7918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g)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2400" dirty="0"/>
                  <a:t>   </a:t>
                </a:r>
                <a:r>
                  <a:rPr lang="en-GB" sz="2000" dirty="0"/>
                  <a:t>___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0C1C61C-61A5-4794-AD8D-EB09262AFB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799" y="4540824"/>
                <a:ext cx="3403580" cy="791820"/>
              </a:xfrm>
              <a:prstGeom prst="rect">
                <a:avLst/>
              </a:prstGeom>
              <a:blipFill>
                <a:blip r:embed="rId5"/>
                <a:stretch>
                  <a:fillRect l="-28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82148F24-3AEF-4028-A52D-0D95AF98B82D}"/>
                  </a:ext>
                </a:extLst>
              </p:cNvPr>
              <p:cNvSpPr txBox="1"/>
              <p:nvPr/>
            </p:nvSpPr>
            <p:spPr>
              <a:xfrm>
                <a:off x="6474510" y="5782900"/>
                <a:ext cx="3405767" cy="7913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j)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11</m:t>
                        </m:r>
                      </m:num>
                      <m:den>
                        <m:r>
                          <a:rPr lang="en-GB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US" sz="2800" dirty="0"/>
                  <a:t>   ___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82148F24-3AEF-4028-A52D-0D95AF98B8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4510" y="5782900"/>
                <a:ext cx="3405767" cy="791370"/>
              </a:xfrm>
              <a:prstGeom prst="rect">
                <a:avLst/>
              </a:prstGeom>
              <a:blipFill>
                <a:blip r:embed="rId6"/>
                <a:stretch>
                  <a:fillRect l="-2683" b="-54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46537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415B92-0013-3D4E-C66C-D1D4B3D233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B35983B-31BD-8764-C182-CD27A2C757F5}"/>
              </a:ext>
            </a:extLst>
          </p:cNvPr>
          <p:cNvSpPr/>
          <p:nvPr/>
        </p:nvSpPr>
        <p:spPr>
          <a:xfrm>
            <a:off x="231981" y="164003"/>
            <a:ext cx="11728038" cy="6529994"/>
          </a:xfrm>
          <a:prstGeom prst="roundRect">
            <a:avLst>
              <a:gd name="adj" fmla="val 5784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EE7F51F-738C-CA38-BCF1-D234D1290D3D}"/>
              </a:ext>
            </a:extLst>
          </p:cNvPr>
          <p:cNvSpPr txBox="1"/>
          <p:nvPr/>
        </p:nvSpPr>
        <p:spPr>
          <a:xfrm>
            <a:off x="4641320" y="169826"/>
            <a:ext cx="290936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prstClr val="black"/>
                </a:solidFill>
                <a:latin typeface="Arial Black" panose="020B0A04020102020204" pitchFamily="34" charset="0"/>
              </a:rPr>
              <a:t>Solutions</a:t>
            </a:r>
            <a:r>
              <a:rPr lang="en-GB" dirty="0"/>
              <a:t>	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94DE0E-6508-FE52-12B9-AB7EF6E9F465}"/>
              </a:ext>
            </a:extLst>
          </p:cNvPr>
          <p:cNvSpPr txBox="1"/>
          <p:nvPr/>
        </p:nvSpPr>
        <p:spPr>
          <a:xfrm>
            <a:off x="464467" y="885070"/>
            <a:ext cx="995990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Which of the signs &lt; , = , &gt; should go between each pairs of numbers?		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350CE12-30F3-E2E7-829D-019F2B9BAF6E}"/>
              </a:ext>
            </a:extLst>
          </p:cNvPr>
          <p:cNvSpPr txBox="1"/>
          <p:nvPr/>
        </p:nvSpPr>
        <p:spPr>
          <a:xfrm>
            <a:off x="883799" y="1700484"/>
            <a:ext cx="26042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a)       3   _____   1</a:t>
            </a:r>
            <a:endParaRPr lang="en-GB" sz="2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A1E34E1-1753-2515-6EBC-71DF15380001}"/>
              </a:ext>
            </a:extLst>
          </p:cNvPr>
          <p:cNvSpPr txBox="1"/>
          <p:nvPr/>
        </p:nvSpPr>
        <p:spPr>
          <a:xfrm>
            <a:off x="6474510" y="1649664"/>
            <a:ext cx="26042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b)      - 1   _____   1</a:t>
            </a:r>
            <a:endParaRPr lang="en-GB" sz="2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85E71B5-4764-64AF-8B42-F0A60D1E8149}"/>
                  </a:ext>
                </a:extLst>
              </p:cNvPr>
              <p:cNvSpPr txBox="1"/>
              <p:nvPr/>
            </p:nvSpPr>
            <p:spPr>
              <a:xfrm>
                <a:off x="6474510" y="3475896"/>
                <a:ext cx="3232817" cy="7877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f)       0.2   _____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85E71B5-4764-64AF-8B42-F0A60D1E81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4510" y="3475896"/>
                <a:ext cx="3232817" cy="787716"/>
              </a:xfrm>
              <a:prstGeom prst="rect">
                <a:avLst/>
              </a:prstGeom>
              <a:blipFill>
                <a:blip r:embed="rId2"/>
                <a:stretch>
                  <a:fillRect l="-28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8DD0CF91-5A9C-7BEF-A80D-D18603B1DBD0}"/>
              </a:ext>
            </a:extLst>
          </p:cNvPr>
          <p:cNvSpPr txBox="1"/>
          <p:nvPr/>
        </p:nvSpPr>
        <p:spPr>
          <a:xfrm>
            <a:off x="883799" y="3638922"/>
            <a:ext cx="26042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e)      - 7   _____   - 3</a:t>
            </a:r>
            <a:endParaRPr lang="en-GB" sz="2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D2FF17D4-752A-07A4-AD67-DF9682A56483}"/>
                  </a:ext>
                </a:extLst>
              </p:cNvPr>
              <p:cNvSpPr txBox="1"/>
              <p:nvPr/>
            </p:nvSpPr>
            <p:spPr>
              <a:xfrm>
                <a:off x="6474510" y="4541233"/>
                <a:ext cx="3968921" cy="7902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h)      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   ____</m:t>
                    </m:r>
                  </m:oMath>
                </a14:m>
                <a:r>
                  <a:rPr lang="en-GB" sz="2800" dirty="0"/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D2FF17D4-752A-07A4-AD67-DF9682A564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4510" y="4541233"/>
                <a:ext cx="3968921" cy="790216"/>
              </a:xfrm>
              <a:prstGeom prst="rect">
                <a:avLst/>
              </a:prstGeom>
              <a:blipFill>
                <a:blip r:embed="rId3"/>
                <a:stretch>
                  <a:fillRect l="-230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>
            <a:extLst>
              <a:ext uri="{FF2B5EF4-FFF2-40B4-BE49-F238E27FC236}">
                <a16:creationId xmlns:a16="http://schemas.microsoft.com/office/drawing/2014/main" id="{ED3544D4-6E9C-0888-01B5-35B794CB8C37}"/>
              </a:ext>
            </a:extLst>
          </p:cNvPr>
          <p:cNvSpPr txBox="1"/>
          <p:nvPr/>
        </p:nvSpPr>
        <p:spPr>
          <a:xfrm>
            <a:off x="883798" y="2647264"/>
            <a:ext cx="30626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c)       3</a:t>
            </a:r>
            <a:r>
              <a:rPr lang="en-US" sz="2400" baseline="30000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   _____   2</a:t>
            </a:r>
            <a:r>
              <a:rPr lang="en-US" sz="2400" baseline="30000" dirty="0">
                <a:latin typeface="Cambria Math" panose="02040503050406030204" pitchFamily="18" charset="0"/>
                <a:ea typeface="Cambria Math" panose="02040503050406030204" pitchFamily="18" charset="0"/>
              </a:rPr>
              <a:t>3</a:t>
            </a:r>
            <a:endParaRPr lang="en-GB" sz="2400" baseline="300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4CF4BFC-958D-740F-E9F3-97852E99BD3A}"/>
              </a:ext>
            </a:extLst>
          </p:cNvPr>
          <p:cNvSpPr txBox="1"/>
          <p:nvPr/>
        </p:nvSpPr>
        <p:spPr>
          <a:xfrm>
            <a:off x="6474510" y="2562780"/>
            <a:ext cx="35677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d)     (- 1)</a:t>
            </a:r>
            <a:r>
              <a:rPr lang="en-US" sz="2400" baseline="30000" dirty="0"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   _____   1</a:t>
            </a:r>
            <a:endParaRPr lang="en-GB" sz="2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1518FCE-DFAB-0B50-E837-85A9B2EEA681}"/>
                  </a:ext>
                </a:extLst>
              </p:cNvPr>
              <p:cNvSpPr txBox="1"/>
              <p:nvPr/>
            </p:nvSpPr>
            <p:spPr>
              <a:xfrm>
                <a:off x="883798" y="5730234"/>
                <a:ext cx="4379973" cy="7907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i</a:t>
                </a:r>
                <a:r>
                  <a:rPr lang="en-US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)       0.3</a:t>
                </a:r>
                <a:r>
                  <a:rPr lang="en-US" sz="2400" baseline="30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2 </a:t>
                </a:r>
                <a:r>
                  <a:rPr lang="en-US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_____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1518FCE-DFAB-0B50-E837-85A9B2EEA6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798" y="5730234"/>
                <a:ext cx="4379973" cy="790794"/>
              </a:xfrm>
              <a:prstGeom prst="rect">
                <a:avLst/>
              </a:prstGeom>
              <a:blipFill>
                <a:blip r:embed="rId4"/>
                <a:stretch>
                  <a:fillRect l="-22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BA671958-3735-D2BB-8ED0-1DFCE5B897B5}"/>
                  </a:ext>
                </a:extLst>
              </p:cNvPr>
              <p:cNvSpPr txBox="1"/>
              <p:nvPr/>
            </p:nvSpPr>
            <p:spPr>
              <a:xfrm>
                <a:off x="883799" y="4540824"/>
                <a:ext cx="3403580" cy="7918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g)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2400" dirty="0"/>
                  <a:t>   </a:t>
                </a:r>
                <a:r>
                  <a:rPr lang="en-GB" sz="2000" dirty="0"/>
                  <a:t>___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BA671958-3735-D2BB-8ED0-1DFCE5B897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799" y="4540824"/>
                <a:ext cx="3403580" cy="791820"/>
              </a:xfrm>
              <a:prstGeom prst="rect">
                <a:avLst/>
              </a:prstGeom>
              <a:blipFill>
                <a:blip r:embed="rId5"/>
                <a:stretch>
                  <a:fillRect l="-28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C33A53EB-C31F-543C-D7B8-8D879F978162}"/>
                  </a:ext>
                </a:extLst>
              </p:cNvPr>
              <p:cNvSpPr txBox="1"/>
              <p:nvPr/>
            </p:nvSpPr>
            <p:spPr>
              <a:xfrm>
                <a:off x="6474510" y="5684712"/>
                <a:ext cx="3405767" cy="7907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j)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11</m:t>
                        </m:r>
                      </m:num>
                      <m:den>
                        <m:r>
                          <a:rPr lang="en-GB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US" sz="2800" dirty="0"/>
                  <a:t>   ___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C33A53EB-C31F-543C-D7B8-8D879F9781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4510" y="5684712"/>
                <a:ext cx="3405767" cy="790794"/>
              </a:xfrm>
              <a:prstGeom prst="rect">
                <a:avLst/>
              </a:prstGeom>
              <a:blipFill>
                <a:blip r:embed="rId6"/>
                <a:stretch>
                  <a:fillRect l="-2683" b="-54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185934" y="1649664"/>
            <a:ext cx="7284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302988" y="2587597"/>
            <a:ext cx="7284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837605" y="1582742"/>
            <a:ext cx="7284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&lt;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176262" y="2500250"/>
            <a:ext cx="7284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138006" y="4615594"/>
            <a:ext cx="7284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&lt;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234702" y="3537821"/>
            <a:ext cx="7284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&lt;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918582" y="3489053"/>
            <a:ext cx="7284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&lt;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465640" y="5756506"/>
            <a:ext cx="7284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&lt;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015261" y="5820323"/>
            <a:ext cx="7284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&lt;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000195" y="4639472"/>
            <a:ext cx="7284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2884952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2BB6869-24BE-7AF9-5ED1-BE33D6250F70}"/>
              </a:ext>
            </a:extLst>
          </p:cNvPr>
          <p:cNvSpPr/>
          <p:nvPr/>
        </p:nvSpPr>
        <p:spPr>
          <a:xfrm>
            <a:off x="231981" y="164003"/>
            <a:ext cx="11728038" cy="6529994"/>
          </a:xfrm>
          <a:prstGeom prst="roundRect">
            <a:avLst>
              <a:gd name="adj" fmla="val 5784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8A5D67-AF68-4F88-ABEC-B8150BA8A46D}"/>
              </a:ext>
            </a:extLst>
          </p:cNvPr>
          <p:cNvSpPr txBox="1"/>
          <p:nvPr/>
        </p:nvSpPr>
        <p:spPr>
          <a:xfrm>
            <a:off x="4658335" y="165787"/>
            <a:ext cx="28753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Arial Black" panose="020B0A04020102020204" pitchFamily="34" charset="0"/>
              </a:rPr>
              <a:t>Key Facts</a:t>
            </a:r>
            <a:endParaRPr lang="en-GB" sz="3200" dirty="0">
              <a:latin typeface="Arial Black" panose="020B0A04020102020204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CB9EEF9-D8D5-4A00-9385-F616D0337872}"/>
              </a:ext>
            </a:extLst>
          </p:cNvPr>
          <p:cNvSpPr txBox="1"/>
          <p:nvPr/>
        </p:nvSpPr>
        <p:spPr>
          <a:xfrm>
            <a:off x="1559541" y="1740607"/>
            <a:ext cx="529308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means ‘</a:t>
            </a:r>
            <a:r>
              <a:rPr lang="en-GB" sz="2200" b="1" dirty="0"/>
              <a:t>less than</a:t>
            </a:r>
            <a:r>
              <a:rPr lang="en-GB" sz="2200" dirty="0"/>
              <a:t>’	</a:t>
            </a:r>
          </a:p>
          <a:p>
            <a:endParaRPr lang="en-GB" sz="2200" dirty="0"/>
          </a:p>
          <a:p>
            <a:endParaRPr lang="en-GB" sz="2200" dirty="0"/>
          </a:p>
          <a:p>
            <a:endParaRPr lang="en-GB" sz="2200" dirty="0"/>
          </a:p>
          <a:p>
            <a:r>
              <a:rPr lang="en-GB" sz="2200" dirty="0"/>
              <a:t>	</a:t>
            </a:r>
          </a:p>
          <a:p>
            <a:r>
              <a:rPr lang="en-GB" sz="2200" dirty="0"/>
              <a:t>means ‘</a:t>
            </a:r>
            <a:r>
              <a:rPr lang="en-GB" sz="2200" b="1" dirty="0"/>
              <a:t>less than or equal to</a:t>
            </a:r>
            <a:r>
              <a:rPr lang="en-GB" sz="2200" dirty="0"/>
              <a:t>’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GB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CB9EEF9-D8D5-4A00-9385-F616D0337872}"/>
              </a:ext>
            </a:extLst>
          </p:cNvPr>
          <p:cNvSpPr txBox="1"/>
          <p:nvPr/>
        </p:nvSpPr>
        <p:spPr>
          <a:xfrm>
            <a:off x="6617821" y="1740607"/>
            <a:ext cx="5147236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sym typeface="Symbol" panose="05050102010706020507" pitchFamily="18" charset="2"/>
              </a:rPr>
              <a:t>m</a:t>
            </a:r>
            <a:r>
              <a:rPr lang="en-GB" sz="2200" dirty="0"/>
              <a:t>eans ‘</a:t>
            </a:r>
            <a:r>
              <a:rPr lang="en-GB" sz="2200" b="1" dirty="0"/>
              <a:t>greater than</a:t>
            </a:r>
            <a:r>
              <a:rPr lang="en-GB" sz="2200" dirty="0"/>
              <a:t>’</a:t>
            </a:r>
          </a:p>
          <a:p>
            <a:pPr marL="342900" indent="-342900">
              <a:buFont typeface="Symbol" panose="05050102010706020507" pitchFamily="18" charset="2"/>
              <a:buChar char="&gt;"/>
            </a:pPr>
            <a:endParaRPr lang="en-GB" sz="2200" dirty="0"/>
          </a:p>
          <a:p>
            <a:pPr marL="342900" indent="-342900">
              <a:buFont typeface="Symbol" panose="05050102010706020507" pitchFamily="18" charset="2"/>
              <a:buChar char="&gt;"/>
            </a:pPr>
            <a:endParaRPr lang="en-GB" sz="2200" dirty="0"/>
          </a:p>
          <a:p>
            <a:pPr marL="342900" indent="-342900">
              <a:buFont typeface="Symbol" panose="05050102010706020507" pitchFamily="18" charset="2"/>
              <a:buChar char="&gt;"/>
            </a:pPr>
            <a:endParaRPr lang="en-GB" sz="2200" dirty="0"/>
          </a:p>
          <a:p>
            <a:pPr marL="342900" indent="-342900">
              <a:buFont typeface="Symbol" panose="05050102010706020507" pitchFamily="18" charset="2"/>
              <a:buChar char="&gt;"/>
            </a:pPr>
            <a:endParaRPr lang="en-GB" sz="2200" dirty="0"/>
          </a:p>
          <a:p>
            <a:r>
              <a:rPr lang="en-GB" sz="2200" dirty="0"/>
              <a:t>means ‘</a:t>
            </a:r>
            <a:r>
              <a:rPr lang="en-GB" sz="2200" b="1" dirty="0"/>
              <a:t>greater than or equal to</a:t>
            </a:r>
            <a:r>
              <a:rPr lang="en-GB" sz="2200" dirty="0"/>
              <a:t>’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GB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6003676" y="1445861"/>
            <a:ext cx="7846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ym typeface="Symbol" panose="05050102010706020507" pitchFamily="18" charset="2"/>
              </a:rPr>
              <a:t></a:t>
            </a:r>
            <a:endParaRPr lang="en-GB" sz="5400" dirty="0"/>
          </a:p>
        </p:txBody>
      </p:sp>
      <p:sp>
        <p:nvSpPr>
          <p:cNvPr id="10" name="TextBox 9"/>
          <p:cNvSpPr txBox="1"/>
          <p:nvPr/>
        </p:nvSpPr>
        <p:spPr>
          <a:xfrm>
            <a:off x="920759" y="3185044"/>
            <a:ext cx="7846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>
                <a:sym typeface="Symbol" panose="05050102010706020507" pitchFamily="18" charset="2"/>
              </a:rPr>
              <a:t></a:t>
            </a:r>
            <a:endParaRPr lang="en-GB" sz="5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003676" y="3185044"/>
            <a:ext cx="7846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>
                <a:sym typeface="Symbol" panose="05050102010706020507" pitchFamily="18" charset="2"/>
              </a:rPr>
              <a:t></a:t>
            </a:r>
            <a:endParaRPr lang="en-GB" sz="5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894013" y="1421996"/>
            <a:ext cx="7846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ym typeface="Symbol" panose="05050102010706020507" pitchFamily="18" charset="2"/>
              </a:rPr>
              <a:t></a:t>
            </a:r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28895848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52DE2CB-422D-9E69-B762-D5FFBB2358A2}"/>
              </a:ext>
            </a:extLst>
          </p:cNvPr>
          <p:cNvSpPr/>
          <p:nvPr/>
        </p:nvSpPr>
        <p:spPr>
          <a:xfrm>
            <a:off x="231981" y="164003"/>
            <a:ext cx="11728038" cy="6529994"/>
          </a:xfrm>
          <a:prstGeom prst="roundRect">
            <a:avLst>
              <a:gd name="adj" fmla="val 5784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8A5D67-AF68-4F88-ABEC-B8150BA8A46D}"/>
              </a:ext>
            </a:extLst>
          </p:cNvPr>
          <p:cNvSpPr txBox="1"/>
          <p:nvPr/>
        </p:nvSpPr>
        <p:spPr>
          <a:xfrm>
            <a:off x="4658335" y="173317"/>
            <a:ext cx="28753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Arial Black" panose="020B0A04020102020204" pitchFamily="34" charset="0"/>
              </a:rPr>
              <a:t>Examples</a:t>
            </a:r>
            <a:endParaRPr lang="en-GB" sz="3200" dirty="0">
              <a:latin typeface="Arial Black" panose="020B0A04020102020204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CB9EEF9-D8D5-4A00-9385-F616D0337872}"/>
              </a:ext>
            </a:extLst>
          </p:cNvPr>
          <p:cNvSpPr txBox="1"/>
          <p:nvPr/>
        </p:nvSpPr>
        <p:spPr>
          <a:xfrm>
            <a:off x="586895" y="1026016"/>
            <a:ext cx="83745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Which of these statements are true?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646CE1-341C-84EA-26FF-7CF6CD831809}"/>
              </a:ext>
            </a:extLst>
          </p:cNvPr>
          <p:cNvSpPr txBox="1"/>
          <p:nvPr/>
        </p:nvSpPr>
        <p:spPr>
          <a:xfrm>
            <a:off x="1145332" y="1857251"/>
            <a:ext cx="17044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a)   2  &lt;  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1D16FCF-0C1D-8B8A-7877-166B02117089}"/>
              </a:ext>
            </a:extLst>
          </p:cNvPr>
          <p:cNvSpPr txBox="1"/>
          <p:nvPr/>
        </p:nvSpPr>
        <p:spPr>
          <a:xfrm>
            <a:off x="4909216" y="1857250"/>
            <a:ext cx="17044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b)   2  ≤  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6A4DA33-F207-DC86-0965-EA373AC85CBB}"/>
              </a:ext>
            </a:extLst>
          </p:cNvPr>
          <p:cNvSpPr txBox="1"/>
          <p:nvPr/>
        </p:nvSpPr>
        <p:spPr>
          <a:xfrm>
            <a:off x="8673099" y="1857249"/>
            <a:ext cx="2306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c)   3  &gt;  2	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095C6A-0733-36E9-CA2C-1AB0B1A0B550}"/>
              </a:ext>
            </a:extLst>
          </p:cNvPr>
          <p:cNvSpPr txBox="1"/>
          <p:nvPr/>
        </p:nvSpPr>
        <p:spPr>
          <a:xfrm>
            <a:off x="1145332" y="3490670"/>
            <a:ext cx="18141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d)   3  ≥  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1C838C-35AA-468C-ACFE-B31CDC490D27}"/>
              </a:ext>
            </a:extLst>
          </p:cNvPr>
          <p:cNvSpPr txBox="1"/>
          <p:nvPr/>
        </p:nvSpPr>
        <p:spPr>
          <a:xfrm>
            <a:off x="4909216" y="3490670"/>
            <a:ext cx="16527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e)   3  ≤  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5960D36-8811-ABB3-E00D-67ED4492A058}"/>
              </a:ext>
            </a:extLst>
          </p:cNvPr>
          <p:cNvSpPr txBox="1"/>
          <p:nvPr/>
        </p:nvSpPr>
        <p:spPr>
          <a:xfrm>
            <a:off x="8673099" y="3490670"/>
            <a:ext cx="29093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e)   - 3  ≤  - 3</a:t>
            </a:r>
          </a:p>
        </p:txBody>
      </p:sp>
    </p:spTree>
    <p:extLst>
      <p:ext uri="{BB962C8B-B14F-4D97-AF65-F5344CB8AC3E}">
        <p14:creationId xmlns:p14="http://schemas.microsoft.com/office/powerpoint/2010/main" val="12056124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BC26CC-66F7-C1C6-7E84-C43689164F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2C486266-7F9F-47A2-D623-CD1E7823F39C}"/>
              </a:ext>
            </a:extLst>
          </p:cNvPr>
          <p:cNvSpPr/>
          <p:nvPr/>
        </p:nvSpPr>
        <p:spPr>
          <a:xfrm>
            <a:off x="231981" y="164003"/>
            <a:ext cx="11728038" cy="6529994"/>
          </a:xfrm>
          <a:prstGeom prst="roundRect">
            <a:avLst>
              <a:gd name="adj" fmla="val 5784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11646C-3354-78A2-CC79-1E6645691C13}"/>
              </a:ext>
            </a:extLst>
          </p:cNvPr>
          <p:cNvSpPr txBox="1"/>
          <p:nvPr/>
        </p:nvSpPr>
        <p:spPr>
          <a:xfrm>
            <a:off x="4658335" y="173317"/>
            <a:ext cx="28753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Arial Black" panose="020B0A04020102020204" pitchFamily="34" charset="0"/>
              </a:rPr>
              <a:t>Solutions</a:t>
            </a:r>
            <a:endParaRPr lang="en-GB" sz="3200" dirty="0">
              <a:latin typeface="Arial Black" panose="020B0A04020102020204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F912E74-2815-7B00-E1A3-CA1B4512DF84}"/>
              </a:ext>
            </a:extLst>
          </p:cNvPr>
          <p:cNvSpPr txBox="1"/>
          <p:nvPr/>
        </p:nvSpPr>
        <p:spPr>
          <a:xfrm>
            <a:off x="586895" y="1026016"/>
            <a:ext cx="83745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Which of these statements are true?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84E92F3-9A82-AB7B-1B87-D38E1CC8CD6D}"/>
              </a:ext>
            </a:extLst>
          </p:cNvPr>
          <p:cNvSpPr txBox="1"/>
          <p:nvPr/>
        </p:nvSpPr>
        <p:spPr>
          <a:xfrm>
            <a:off x="1145332" y="1857251"/>
            <a:ext cx="17044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a)   2  &lt;  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1781037-7BA3-4819-9725-141577B399FB}"/>
              </a:ext>
            </a:extLst>
          </p:cNvPr>
          <p:cNvSpPr txBox="1"/>
          <p:nvPr/>
        </p:nvSpPr>
        <p:spPr>
          <a:xfrm>
            <a:off x="4909216" y="1857250"/>
            <a:ext cx="17044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b)   2  ≤  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9CEFDD-A7CA-E5F0-2842-17CB99B21DBD}"/>
              </a:ext>
            </a:extLst>
          </p:cNvPr>
          <p:cNvSpPr txBox="1"/>
          <p:nvPr/>
        </p:nvSpPr>
        <p:spPr>
          <a:xfrm>
            <a:off x="8673099" y="1857249"/>
            <a:ext cx="2306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c)   3  &gt;  2	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1F68558-8F97-6E59-7843-A4F223CB895A}"/>
              </a:ext>
            </a:extLst>
          </p:cNvPr>
          <p:cNvSpPr txBox="1"/>
          <p:nvPr/>
        </p:nvSpPr>
        <p:spPr>
          <a:xfrm>
            <a:off x="1145332" y="3490670"/>
            <a:ext cx="18141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d)   3  ≥  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568C274-ABBE-4D87-E767-F3D4EFEE7309}"/>
              </a:ext>
            </a:extLst>
          </p:cNvPr>
          <p:cNvSpPr txBox="1"/>
          <p:nvPr/>
        </p:nvSpPr>
        <p:spPr>
          <a:xfrm>
            <a:off x="4909216" y="3490670"/>
            <a:ext cx="16527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e)   3  ≤  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B0DA5D-CA52-B34E-5065-C18DFABADB25}"/>
              </a:ext>
            </a:extLst>
          </p:cNvPr>
          <p:cNvSpPr txBox="1"/>
          <p:nvPr/>
        </p:nvSpPr>
        <p:spPr>
          <a:xfrm>
            <a:off x="8673099" y="3490670"/>
            <a:ext cx="29093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e)   - 3  ≤  - 3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81CB826-0732-DB23-C354-502303607108}"/>
              </a:ext>
            </a:extLst>
          </p:cNvPr>
          <p:cNvSpPr txBox="1"/>
          <p:nvPr/>
        </p:nvSpPr>
        <p:spPr>
          <a:xfrm>
            <a:off x="2849817" y="1857249"/>
            <a:ext cx="1242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00B050"/>
                </a:solidFill>
                <a:latin typeface="+mj-lt"/>
              </a:rPr>
              <a:t>True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BC781A8-C077-3021-CA30-7E28799ACBAE}"/>
              </a:ext>
            </a:extLst>
          </p:cNvPr>
          <p:cNvSpPr txBox="1"/>
          <p:nvPr/>
        </p:nvSpPr>
        <p:spPr>
          <a:xfrm>
            <a:off x="6482384" y="1858834"/>
            <a:ext cx="1242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00B050"/>
                </a:solidFill>
                <a:latin typeface="+mj-lt"/>
              </a:rPr>
              <a:t>True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8195F6A-7D57-BA8F-CA5D-39A9046683A7}"/>
              </a:ext>
            </a:extLst>
          </p:cNvPr>
          <p:cNvSpPr txBox="1"/>
          <p:nvPr/>
        </p:nvSpPr>
        <p:spPr>
          <a:xfrm>
            <a:off x="10358691" y="1857248"/>
            <a:ext cx="1242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00B050"/>
                </a:solidFill>
                <a:latin typeface="+mj-lt"/>
              </a:rPr>
              <a:t>True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0BA753E-54AF-3E21-D66C-C04F1D6C0CBF}"/>
              </a:ext>
            </a:extLst>
          </p:cNvPr>
          <p:cNvSpPr txBox="1"/>
          <p:nvPr/>
        </p:nvSpPr>
        <p:spPr>
          <a:xfrm>
            <a:off x="2798118" y="3490670"/>
            <a:ext cx="1242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00B050"/>
                </a:solidFill>
                <a:latin typeface="+mj-lt"/>
              </a:rPr>
              <a:t>True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3AAB139-B748-C7EB-43DD-E3735F0F0067}"/>
              </a:ext>
            </a:extLst>
          </p:cNvPr>
          <p:cNvSpPr txBox="1"/>
          <p:nvPr/>
        </p:nvSpPr>
        <p:spPr>
          <a:xfrm>
            <a:off x="6482384" y="3490670"/>
            <a:ext cx="1242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00B050"/>
                </a:solidFill>
                <a:latin typeface="+mj-lt"/>
              </a:rPr>
              <a:t>True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D8BAE3A-2C4E-092F-2E8B-E8B85AC7BB4A}"/>
              </a:ext>
            </a:extLst>
          </p:cNvPr>
          <p:cNvSpPr txBox="1"/>
          <p:nvPr/>
        </p:nvSpPr>
        <p:spPr>
          <a:xfrm>
            <a:off x="10647505" y="3490669"/>
            <a:ext cx="1242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00B050"/>
                </a:solidFill>
                <a:latin typeface="+mj-lt"/>
              </a:rPr>
              <a:t>True</a:t>
            </a:r>
          </a:p>
        </p:txBody>
      </p:sp>
    </p:spTree>
    <p:extLst>
      <p:ext uri="{BB962C8B-B14F-4D97-AF65-F5344CB8AC3E}">
        <p14:creationId xmlns:p14="http://schemas.microsoft.com/office/powerpoint/2010/main" val="13214821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D06C8A0-7451-497D-BAB9-FB0AEE967B75}"/>
              </a:ext>
            </a:extLst>
          </p:cNvPr>
          <p:cNvSpPr/>
          <p:nvPr/>
        </p:nvSpPr>
        <p:spPr>
          <a:xfrm>
            <a:off x="335789" y="791309"/>
            <a:ext cx="3600000" cy="5695951"/>
          </a:xfrm>
          <a:prstGeom prst="roundRect">
            <a:avLst>
              <a:gd name="adj" fmla="val 2993"/>
            </a:avLst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362C3C6-DC19-43D9-8F8D-081E55F8857D}"/>
              </a:ext>
            </a:extLst>
          </p:cNvPr>
          <p:cNvSpPr txBox="1"/>
          <p:nvPr/>
        </p:nvSpPr>
        <p:spPr>
          <a:xfrm>
            <a:off x="2224431" y="27615"/>
            <a:ext cx="77431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Arial Black" panose="020B0A04020102020204" pitchFamily="34" charset="0"/>
              </a:rPr>
              <a:t>True or False</a:t>
            </a:r>
            <a:endParaRPr lang="en-GB" sz="3200" dirty="0">
              <a:latin typeface="Arial Black" panose="020B0A04020102020204" pitchFamily="34" charset="0"/>
            </a:endParaRPr>
          </a:p>
        </p:txBody>
      </p: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1402E703-C130-4EAA-AAD7-AC8D86E9C1A8}"/>
              </a:ext>
            </a:extLst>
          </p:cNvPr>
          <p:cNvSpPr/>
          <p:nvPr/>
        </p:nvSpPr>
        <p:spPr>
          <a:xfrm>
            <a:off x="4439871" y="791309"/>
            <a:ext cx="3600000" cy="5695951"/>
          </a:xfrm>
          <a:prstGeom prst="roundRect">
            <a:avLst>
              <a:gd name="adj" fmla="val 2083"/>
            </a:avLst>
          </a:prstGeom>
          <a:solidFill>
            <a:schemeClr val="bg1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F8458901-7A5E-426C-9704-B905E7814730}"/>
              </a:ext>
            </a:extLst>
          </p:cNvPr>
          <p:cNvSpPr txBox="1"/>
          <p:nvPr/>
        </p:nvSpPr>
        <p:spPr>
          <a:xfrm>
            <a:off x="469334" y="1085786"/>
            <a:ext cx="22631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True or false?</a:t>
            </a:r>
            <a:endParaRPr lang="en-GB" sz="2200" dirty="0"/>
          </a:p>
        </p:txBody>
      </p:sp>
      <p:sp>
        <p:nvSpPr>
          <p:cNvPr id="170" name="Rectangle: Rounded Corners 169">
            <a:extLst>
              <a:ext uri="{FF2B5EF4-FFF2-40B4-BE49-F238E27FC236}">
                <a16:creationId xmlns:a16="http://schemas.microsoft.com/office/drawing/2014/main" id="{89041FC1-DC6C-4459-86BC-8C9309E23D6A}"/>
              </a:ext>
            </a:extLst>
          </p:cNvPr>
          <p:cNvSpPr/>
          <p:nvPr/>
        </p:nvSpPr>
        <p:spPr>
          <a:xfrm>
            <a:off x="8543953" y="791309"/>
            <a:ext cx="3600000" cy="5695951"/>
          </a:xfrm>
          <a:prstGeom prst="roundRect">
            <a:avLst>
              <a:gd name="adj" fmla="val 3099"/>
            </a:avLst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EC3212DD-3277-4329-A8DE-03716C0564E2}"/>
              </a:ext>
            </a:extLst>
          </p:cNvPr>
          <p:cNvSpPr txBox="1"/>
          <p:nvPr/>
        </p:nvSpPr>
        <p:spPr>
          <a:xfrm>
            <a:off x="8707649" y="1085786"/>
            <a:ext cx="218301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True or false?</a:t>
            </a:r>
            <a:endParaRPr lang="en-GB" sz="22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F0CFA1A-6314-13B6-0BEE-29383D74751F}"/>
              </a:ext>
            </a:extLst>
          </p:cNvPr>
          <p:cNvSpPr txBox="1"/>
          <p:nvPr/>
        </p:nvSpPr>
        <p:spPr>
          <a:xfrm>
            <a:off x="469334" y="2616251"/>
            <a:ext cx="5741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2.</a:t>
            </a:r>
            <a:endParaRPr lang="en-GB" sz="22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D6EB6A4-97C6-1FF8-48EA-3C1DE840364F}"/>
              </a:ext>
            </a:extLst>
          </p:cNvPr>
          <p:cNvSpPr txBox="1"/>
          <p:nvPr/>
        </p:nvSpPr>
        <p:spPr>
          <a:xfrm>
            <a:off x="469334" y="3430768"/>
            <a:ext cx="5741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3.</a:t>
            </a:r>
            <a:endParaRPr lang="en-GB" sz="22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4626B27-D835-EC65-1805-1093FE4017A8}"/>
              </a:ext>
            </a:extLst>
          </p:cNvPr>
          <p:cNvSpPr txBox="1"/>
          <p:nvPr/>
        </p:nvSpPr>
        <p:spPr>
          <a:xfrm>
            <a:off x="469334" y="4245285"/>
            <a:ext cx="5741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4.</a:t>
            </a:r>
            <a:endParaRPr lang="en-GB" sz="22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E17E1D3-7C01-B063-0766-0697C235E925}"/>
              </a:ext>
            </a:extLst>
          </p:cNvPr>
          <p:cNvSpPr txBox="1"/>
          <p:nvPr/>
        </p:nvSpPr>
        <p:spPr>
          <a:xfrm>
            <a:off x="469334" y="5059802"/>
            <a:ext cx="5741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5.</a:t>
            </a:r>
            <a:endParaRPr lang="en-GB" sz="22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8E0AAE9-86F8-4A78-E2B5-625C8978BF72}"/>
              </a:ext>
            </a:extLst>
          </p:cNvPr>
          <p:cNvSpPr txBox="1"/>
          <p:nvPr/>
        </p:nvSpPr>
        <p:spPr>
          <a:xfrm>
            <a:off x="469334" y="1801734"/>
            <a:ext cx="5741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1.</a:t>
            </a:r>
            <a:endParaRPr lang="en-GB" sz="22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19C5463-9C19-1905-1B6B-D870BFEF8329}"/>
              </a:ext>
            </a:extLst>
          </p:cNvPr>
          <p:cNvSpPr txBox="1"/>
          <p:nvPr/>
        </p:nvSpPr>
        <p:spPr>
          <a:xfrm>
            <a:off x="469334" y="5874321"/>
            <a:ext cx="5741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6.</a:t>
            </a:r>
            <a:endParaRPr lang="en-GB" sz="22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92EE65C-9D6C-7779-6B16-E331FF1164C0}"/>
              </a:ext>
            </a:extLst>
          </p:cNvPr>
          <p:cNvSpPr txBox="1"/>
          <p:nvPr/>
        </p:nvSpPr>
        <p:spPr>
          <a:xfrm>
            <a:off x="1138960" y="1801734"/>
            <a:ext cx="13937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5  &gt;  2</a:t>
            </a:r>
            <a:endParaRPr lang="en-GB" sz="22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A069FE8-4BF4-D839-F6E6-112ED84F074E}"/>
              </a:ext>
            </a:extLst>
          </p:cNvPr>
          <p:cNvSpPr txBox="1"/>
          <p:nvPr/>
        </p:nvSpPr>
        <p:spPr>
          <a:xfrm>
            <a:off x="1138960" y="4245285"/>
            <a:ext cx="187924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-1  &lt;  - 2</a:t>
            </a:r>
            <a:endParaRPr lang="en-GB" sz="22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8E53937-B50D-5D81-599E-F3AA15EE5191}"/>
              </a:ext>
            </a:extLst>
          </p:cNvPr>
          <p:cNvSpPr txBox="1"/>
          <p:nvPr/>
        </p:nvSpPr>
        <p:spPr>
          <a:xfrm>
            <a:off x="1138960" y="2616251"/>
            <a:ext cx="15223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6  </a:t>
            </a:r>
            <a:r>
              <a:rPr lang="en-US" sz="2200" dirty="0">
                <a:sym typeface="Symbol" panose="05050102010706020507" pitchFamily="18" charset="2"/>
              </a:rPr>
              <a:t> </a:t>
            </a:r>
            <a:r>
              <a:rPr lang="en-US" sz="2200" dirty="0"/>
              <a:t> 4</a:t>
            </a:r>
            <a:endParaRPr lang="en-GB" sz="22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A12B367-C78E-A07F-B458-862C6AA18633}"/>
              </a:ext>
            </a:extLst>
          </p:cNvPr>
          <p:cNvSpPr txBox="1"/>
          <p:nvPr/>
        </p:nvSpPr>
        <p:spPr>
          <a:xfrm>
            <a:off x="1138960" y="3429333"/>
            <a:ext cx="15223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6  </a:t>
            </a:r>
            <a:r>
              <a:rPr lang="en-US" sz="2200" dirty="0">
                <a:sym typeface="Symbol" panose="05050102010706020507" pitchFamily="18" charset="2"/>
              </a:rPr>
              <a:t> </a:t>
            </a:r>
            <a:r>
              <a:rPr lang="en-US" sz="2200" dirty="0"/>
              <a:t> 6</a:t>
            </a:r>
            <a:endParaRPr lang="en-GB" sz="22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0A783C2-6A6D-FC51-338A-1478687D6C08}"/>
              </a:ext>
            </a:extLst>
          </p:cNvPr>
          <p:cNvSpPr txBox="1"/>
          <p:nvPr/>
        </p:nvSpPr>
        <p:spPr>
          <a:xfrm>
            <a:off x="1138960" y="5059802"/>
            <a:ext cx="172333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- 4   </a:t>
            </a:r>
            <a:r>
              <a:rPr lang="en-US" sz="2200" dirty="0">
                <a:sym typeface="Symbol" panose="05050102010706020507" pitchFamily="18" charset="2"/>
              </a:rPr>
              <a:t> </a:t>
            </a:r>
            <a:r>
              <a:rPr lang="en-US" sz="2200" dirty="0"/>
              <a:t> - 7</a:t>
            </a:r>
            <a:endParaRPr lang="en-GB" sz="22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9E5131F-6CFF-BF60-84A2-32B61650A185}"/>
              </a:ext>
            </a:extLst>
          </p:cNvPr>
          <p:cNvSpPr txBox="1"/>
          <p:nvPr/>
        </p:nvSpPr>
        <p:spPr>
          <a:xfrm>
            <a:off x="1138960" y="5871939"/>
            <a:ext cx="152442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- 3   </a:t>
            </a:r>
            <a:r>
              <a:rPr lang="en-US" sz="2200" dirty="0">
                <a:sym typeface="Symbol" panose="05050102010706020507" pitchFamily="18" charset="2"/>
              </a:rPr>
              <a:t> </a:t>
            </a:r>
            <a:r>
              <a:rPr lang="en-US" sz="2200" dirty="0"/>
              <a:t> - 1  </a:t>
            </a:r>
            <a:endParaRPr lang="en-GB" sz="22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100070B-B5E7-3FB9-E53C-6733717C6B99}"/>
              </a:ext>
            </a:extLst>
          </p:cNvPr>
          <p:cNvSpPr txBox="1"/>
          <p:nvPr/>
        </p:nvSpPr>
        <p:spPr>
          <a:xfrm>
            <a:off x="4550205" y="2612382"/>
            <a:ext cx="5741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2.</a:t>
            </a:r>
            <a:endParaRPr lang="en-GB" sz="22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D8CFF60-BCFD-03F8-A18C-B55BC1DB29B7}"/>
              </a:ext>
            </a:extLst>
          </p:cNvPr>
          <p:cNvSpPr txBox="1"/>
          <p:nvPr/>
        </p:nvSpPr>
        <p:spPr>
          <a:xfrm>
            <a:off x="4550205" y="3423030"/>
            <a:ext cx="5741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3.</a:t>
            </a:r>
            <a:endParaRPr lang="en-GB" sz="22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30424BD-A80A-1F49-FD56-9B5C295AD282}"/>
              </a:ext>
            </a:extLst>
          </p:cNvPr>
          <p:cNvSpPr txBox="1"/>
          <p:nvPr/>
        </p:nvSpPr>
        <p:spPr>
          <a:xfrm>
            <a:off x="4550204" y="4241416"/>
            <a:ext cx="5741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4.</a:t>
            </a:r>
            <a:endParaRPr lang="en-GB" sz="2200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FD2B39E-50AF-D7E7-65E9-062B4629AFAD}"/>
              </a:ext>
            </a:extLst>
          </p:cNvPr>
          <p:cNvSpPr txBox="1"/>
          <p:nvPr/>
        </p:nvSpPr>
        <p:spPr>
          <a:xfrm>
            <a:off x="4550205" y="5059802"/>
            <a:ext cx="5741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5.</a:t>
            </a:r>
            <a:endParaRPr lang="en-GB" sz="2200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922D9F57-CC90-0B2A-0A8C-6D8D1232BED3}"/>
              </a:ext>
            </a:extLst>
          </p:cNvPr>
          <p:cNvSpPr txBox="1"/>
          <p:nvPr/>
        </p:nvSpPr>
        <p:spPr>
          <a:xfrm>
            <a:off x="4550206" y="1801734"/>
            <a:ext cx="5741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1.</a:t>
            </a:r>
            <a:endParaRPr lang="en-GB" sz="22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AD8EF6B9-1056-6359-E27F-3D108DDE0657}"/>
              </a:ext>
            </a:extLst>
          </p:cNvPr>
          <p:cNvSpPr txBox="1"/>
          <p:nvPr/>
        </p:nvSpPr>
        <p:spPr>
          <a:xfrm>
            <a:off x="5168248" y="1801734"/>
            <a:ext cx="234404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0.6   &gt;   0.21</a:t>
            </a:r>
            <a:endParaRPr lang="en-GB" sz="2200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CD68C54-3180-FD7D-5CFF-A2BE93672C64}"/>
              </a:ext>
            </a:extLst>
          </p:cNvPr>
          <p:cNvSpPr txBox="1"/>
          <p:nvPr/>
        </p:nvSpPr>
        <p:spPr>
          <a:xfrm>
            <a:off x="5168248" y="2616251"/>
            <a:ext cx="234404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- 5   &lt;   - 7</a:t>
            </a:r>
            <a:endParaRPr lang="en-GB" sz="22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B2CA5012-A0C6-F9AF-C198-102DE00D0C27}"/>
              </a:ext>
            </a:extLst>
          </p:cNvPr>
          <p:cNvSpPr txBox="1"/>
          <p:nvPr/>
        </p:nvSpPr>
        <p:spPr>
          <a:xfrm>
            <a:off x="4550204" y="1111856"/>
            <a:ext cx="23769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True or false?</a:t>
            </a:r>
            <a:endParaRPr lang="en-GB" sz="2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209331" y="3328175"/>
                <a:ext cx="1377508" cy="63607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2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GB" sz="2200" b="0" i="1" smtClean="0">
                          <a:latin typeface="Cambria Math" panose="02040503050406030204" pitchFamily="18" charset="0"/>
                        </a:rPr>
                        <m:t>  &lt;   </m:t>
                      </m:r>
                      <m:f>
                        <m:fPr>
                          <m:ctrlPr>
                            <a:rPr lang="en-GB" sz="2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2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22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9331" y="3328175"/>
                <a:ext cx="1377508" cy="636072"/>
              </a:xfrm>
              <a:prstGeom prst="rect">
                <a:avLst/>
              </a:prstGeom>
              <a:blipFill>
                <a:blip r:embed="rId4"/>
                <a:stretch>
                  <a:fillRect l="-44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A8E53937-B50D-5D81-599E-F3AA15EE5191}"/>
                  </a:ext>
                </a:extLst>
              </p:cNvPr>
              <p:cNvSpPr txBox="1"/>
              <p:nvPr/>
            </p:nvSpPr>
            <p:spPr>
              <a:xfrm>
                <a:off x="5175190" y="4085948"/>
                <a:ext cx="2681825" cy="7036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/>
                  <a:t>0.8    </a:t>
                </a:r>
                <a:r>
                  <a:rPr lang="en-US" sz="2200" dirty="0">
                    <a:sym typeface="Symbol" panose="05050102010706020507" pitchFamily="18" charset="2"/>
                  </a:rPr>
                  <a:t>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num>
                      <m:den>
                        <m:r>
                          <a:rPr lang="en-GB" sz="28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2800" dirty="0"/>
                  <a:t> </a:t>
                </a:r>
                <a:endParaRPr lang="en-GB" sz="2200" dirty="0"/>
              </a:p>
            </p:txBody>
          </p:sp>
        </mc:Choice>
        <mc:Fallback xmlns="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A8E53937-B50D-5D81-599E-F3AA15EE51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5190" y="4085948"/>
                <a:ext cx="2681825" cy="703654"/>
              </a:xfrm>
              <a:prstGeom prst="rect">
                <a:avLst/>
              </a:prstGeom>
              <a:blipFill>
                <a:blip r:embed="rId5"/>
                <a:stretch>
                  <a:fillRect l="-2955" b="-86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TextBox 54">
            <a:extLst>
              <a:ext uri="{FF2B5EF4-FFF2-40B4-BE49-F238E27FC236}">
                <a16:creationId xmlns:a16="http://schemas.microsoft.com/office/drawing/2014/main" id="{E0A783C2-6A6D-FC51-338A-1478687D6C08}"/>
              </a:ext>
            </a:extLst>
          </p:cNvPr>
          <p:cNvSpPr txBox="1"/>
          <p:nvPr/>
        </p:nvSpPr>
        <p:spPr>
          <a:xfrm>
            <a:off x="5167721" y="5067450"/>
            <a:ext cx="21076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3</a:t>
            </a:r>
            <a:r>
              <a:rPr lang="en-US" sz="2200" baseline="30000" dirty="0"/>
              <a:t>2 </a:t>
            </a:r>
            <a:r>
              <a:rPr lang="en-US" sz="2200" dirty="0"/>
              <a:t>  </a:t>
            </a:r>
            <a:r>
              <a:rPr lang="en-US" sz="2200" dirty="0">
                <a:sym typeface="Symbol" panose="05050102010706020507" pitchFamily="18" charset="2"/>
              </a:rPr>
              <a:t> </a:t>
            </a:r>
            <a:r>
              <a:rPr lang="en-US" sz="2200" dirty="0"/>
              <a:t>  2</a:t>
            </a:r>
            <a:r>
              <a:rPr lang="en-US" sz="2200" baseline="30000" dirty="0"/>
              <a:t>3</a:t>
            </a:r>
            <a:endParaRPr lang="en-GB" sz="2200" baseline="30000"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100070B-B5E7-3FB9-E53C-6733717C6B99}"/>
              </a:ext>
            </a:extLst>
          </p:cNvPr>
          <p:cNvSpPr txBox="1"/>
          <p:nvPr/>
        </p:nvSpPr>
        <p:spPr>
          <a:xfrm>
            <a:off x="8707650" y="2653319"/>
            <a:ext cx="5741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2.</a:t>
            </a:r>
            <a:endParaRPr lang="en-GB" sz="2200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D8CFF60-BCFD-03F8-A18C-B55BC1DB29B7}"/>
              </a:ext>
            </a:extLst>
          </p:cNvPr>
          <p:cNvSpPr txBox="1"/>
          <p:nvPr/>
        </p:nvSpPr>
        <p:spPr>
          <a:xfrm>
            <a:off x="8707650" y="3565037"/>
            <a:ext cx="5741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3.</a:t>
            </a:r>
            <a:endParaRPr lang="en-GB" sz="2200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230424BD-A80A-1F49-FD56-9B5C295AD282}"/>
              </a:ext>
            </a:extLst>
          </p:cNvPr>
          <p:cNvSpPr txBox="1"/>
          <p:nvPr/>
        </p:nvSpPr>
        <p:spPr>
          <a:xfrm>
            <a:off x="8707650" y="4509029"/>
            <a:ext cx="5741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4.</a:t>
            </a:r>
            <a:endParaRPr lang="en-GB" sz="2200" dirty="0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22D9F57-CC90-0B2A-0A8C-6D8D1232BED3}"/>
              </a:ext>
            </a:extLst>
          </p:cNvPr>
          <p:cNvSpPr txBox="1"/>
          <p:nvPr/>
        </p:nvSpPr>
        <p:spPr>
          <a:xfrm>
            <a:off x="8707650" y="1741601"/>
            <a:ext cx="5741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1.</a:t>
            </a:r>
            <a:endParaRPr lang="en-GB" sz="2200" dirty="0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BCD68C54-3180-FD7D-5CFF-A2BE93672C64}"/>
              </a:ext>
            </a:extLst>
          </p:cNvPr>
          <p:cNvSpPr txBox="1"/>
          <p:nvPr/>
        </p:nvSpPr>
        <p:spPr>
          <a:xfrm>
            <a:off x="9281808" y="2645596"/>
            <a:ext cx="21054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0.1</a:t>
            </a:r>
            <a:r>
              <a:rPr lang="en-US" sz="2200" baseline="30000" dirty="0"/>
              <a:t>2</a:t>
            </a:r>
            <a:r>
              <a:rPr lang="en-US" sz="2200" dirty="0"/>
              <a:t>   &lt;   0.1</a:t>
            </a:r>
            <a:endParaRPr lang="en-GB" sz="2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9170387" y="3450146"/>
                <a:ext cx="1297057" cy="64293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2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GB" sz="22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n-GB" sz="2200" b="0" i="1" smtClean="0">
                          <a:latin typeface="Cambria Math" panose="02040503050406030204" pitchFamily="18" charset="0"/>
                        </a:rPr>
                        <m:t>  &lt;  </m:t>
                      </m:r>
                      <m:f>
                        <m:fPr>
                          <m:ctrlPr>
                            <a:rPr lang="en-GB" sz="2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2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GB" sz="22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2200" dirty="0"/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70387" y="3450146"/>
                <a:ext cx="1297057" cy="64293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9314792" y="1653842"/>
                <a:ext cx="1788681" cy="63600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2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sz="2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GB" sz="2200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en-GB" sz="2200" b="0" i="1" smtClean="0">
                          <a:latin typeface="Cambria Math" panose="02040503050406030204" pitchFamily="18" charset="0"/>
                        </a:rPr>
                        <m:t>   </m:t>
                      </m:r>
                      <m:f>
                        <m:fPr>
                          <m:ctrlPr>
                            <a:rPr lang="en-GB" sz="2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22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14792" y="1653842"/>
                <a:ext cx="1788681" cy="63600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9296220" y="4374194"/>
                <a:ext cx="2076659" cy="63600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200" b="0" i="1" smtClean="0">
                          <a:latin typeface="Cambria Math" panose="02040503050406030204" pitchFamily="18" charset="0"/>
                        </a:rPr>
                        <m:t>3</m:t>
                      </m:r>
                      <m:f>
                        <m:fPr>
                          <m:ctrlPr>
                            <a:rPr lang="en-GB" sz="2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GB" sz="2200" b="0" i="1" smtClean="0">
                          <a:latin typeface="Cambria Math" panose="02040503050406030204" pitchFamily="18" charset="0"/>
                        </a:rPr>
                        <m:t>   &gt;  </m:t>
                      </m:r>
                      <m:rad>
                        <m:radPr>
                          <m:degHide m:val="on"/>
                          <m:ctrlPr>
                            <a:rPr lang="en-GB" sz="22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2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</m:rad>
                    </m:oMath>
                  </m:oMathPara>
                </a14:m>
                <a:endParaRPr lang="en-GB" sz="22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96220" y="4374194"/>
                <a:ext cx="2076659" cy="63600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170480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36671</TotalTime>
  <Words>2300</Words>
  <Application>Microsoft Office PowerPoint</Application>
  <PresentationFormat>Widescreen</PresentationFormat>
  <Paragraphs>601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37</vt:i4>
      </vt:variant>
    </vt:vector>
  </HeadingPairs>
  <TitlesOfParts>
    <vt:vector size="48" baseType="lpstr">
      <vt:lpstr>Arial</vt:lpstr>
      <vt:lpstr>Arial Black</vt:lpstr>
      <vt:lpstr>Calibri</vt:lpstr>
      <vt:lpstr>Cambria</vt:lpstr>
      <vt:lpstr>Cambria Math</vt:lpstr>
      <vt:lpstr>Lucida Sans</vt:lpstr>
      <vt:lpstr>Symbol</vt:lpstr>
      <vt:lpstr>Verdana</vt:lpstr>
      <vt:lpstr>Wingdings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TBCC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Doug Downs</dc:creator>
  <cp:lastModifiedBy>Doug Downs</cp:lastModifiedBy>
  <cp:revision>193</cp:revision>
  <dcterms:created xsi:type="dcterms:W3CDTF">2020-11-17T21:02:19Z</dcterms:created>
  <dcterms:modified xsi:type="dcterms:W3CDTF">2026-04-19T20:01:33Z</dcterms:modified>
</cp:coreProperties>
</file>